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30936EE9-1EC1-40D3-B7FB-1F90D2AEAB77}">
  <a:tblStyle styleId="{30936EE9-1EC1-40D3-B7FB-1F90D2AEAB7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844afa1133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844afa1133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844afa113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844afa113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844afa1133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844afa1133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844afa113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844afa113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844afa1133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844afa1133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844afa1133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844afa1133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844afa1133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844afa1133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844afa1133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844afa1133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844afa1133_1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844afa1133_1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844afa1133_1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844afa1133_1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fd6b3d63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fd6b3d6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844afa1133_0_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844afa1133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754ca2883c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754ca2883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754ca2883c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754ca2883c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54ca2883c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754ca2883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845292a55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845292a55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753d5823ae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753d5823ae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753d5823a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753d5823a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754ca2883c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754ca2883c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753d5823ae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753d5823ae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844afa113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844afa113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754ca2883c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754ca2883c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www.ncbi.nlm.nih.gov/pubmed/9770526" TargetMode="External"/><Relationship Id="rId4" Type="http://schemas.openxmlformats.org/officeDocument/2006/relationships/hyperlink" Target="https://openwetware.org/wiki/BIOL368/S20:Week_14" TargetMode="External"/><Relationship Id="rId5" Type="http://schemas.openxmlformats.org/officeDocument/2006/relationships/hyperlink" Target="http://www.phylogeny.fr/" TargetMode="External"/><Relationship Id="rId6" Type="http://schemas.openxmlformats.org/officeDocument/2006/relationships/hyperlink" Target="https://www.uniprot.org/uniprot/?query=ace2&amp;sort=scor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8.jpg"/><Relationship Id="rId5"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3600"/>
              <a:t>Comparison of Primate ACE2 Sequences with Humans Shows Susceptibility to SARS-CoV-2</a:t>
            </a:r>
            <a:endParaRPr b="1" sz="3600"/>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FF0000"/>
                </a:solidFill>
              </a:rPr>
              <a:t>Jenny Chua, Carolyn Egekeze, and Nathan On </a:t>
            </a:r>
            <a:endParaRPr b="1" sz="1800">
              <a:solidFill>
                <a:srgbClr val="FF0000"/>
              </a:solidFill>
            </a:endParaRPr>
          </a:p>
          <a:p>
            <a:pPr indent="0" lvl="0" marL="0" rtl="0" algn="ctr">
              <a:spcBef>
                <a:spcPts val="0"/>
              </a:spcBef>
              <a:spcAft>
                <a:spcPts val="0"/>
              </a:spcAft>
              <a:buNone/>
            </a:pPr>
            <a:r>
              <a:rPr b="1" lang="en" sz="1800">
                <a:solidFill>
                  <a:srgbClr val="FF0000"/>
                </a:solidFill>
              </a:rPr>
              <a:t>BIOL 368</a:t>
            </a:r>
            <a:endParaRPr b="1" sz="1800">
              <a:solidFill>
                <a:srgbClr val="FF0000"/>
              </a:solidFill>
            </a:endParaRPr>
          </a:p>
          <a:p>
            <a:pPr indent="0" lvl="0" marL="0" rtl="0" algn="ctr">
              <a:spcBef>
                <a:spcPts val="0"/>
              </a:spcBef>
              <a:spcAft>
                <a:spcPts val="0"/>
              </a:spcAft>
              <a:buNone/>
            </a:pPr>
            <a:r>
              <a:rPr b="1" lang="en" sz="1800">
                <a:solidFill>
                  <a:srgbClr val="FF0000"/>
                </a:solidFill>
              </a:rPr>
              <a:t>Biology Department</a:t>
            </a:r>
            <a:endParaRPr b="1" sz="1800">
              <a:solidFill>
                <a:srgbClr val="FF0000"/>
              </a:solidFill>
            </a:endParaRPr>
          </a:p>
          <a:p>
            <a:pPr indent="0" lvl="0" marL="0" rtl="0" algn="ctr">
              <a:spcBef>
                <a:spcPts val="0"/>
              </a:spcBef>
              <a:spcAft>
                <a:spcPts val="0"/>
              </a:spcAft>
              <a:buNone/>
            </a:pPr>
            <a:r>
              <a:rPr b="1" lang="en" sz="1800">
                <a:solidFill>
                  <a:srgbClr val="FF0000"/>
                </a:solidFill>
              </a:rPr>
              <a:t>Loyola Marymount University </a:t>
            </a:r>
            <a:endParaRPr b="1" sz="1800">
              <a:solidFill>
                <a:srgbClr val="FF0000"/>
              </a:solidFill>
            </a:endParaRPr>
          </a:p>
          <a:p>
            <a:pPr indent="0" lvl="0" marL="0" rtl="0" algn="ctr">
              <a:spcBef>
                <a:spcPts val="0"/>
              </a:spcBef>
              <a:spcAft>
                <a:spcPts val="0"/>
              </a:spcAft>
              <a:buNone/>
            </a:pPr>
            <a:r>
              <a:rPr b="1" lang="en" sz="1800">
                <a:solidFill>
                  <a:srgbClr val="FF0000"/>
                </a:solidFill>
              </a:rPr>
              <a:t>April 30, 2020</a:t>
            </a:r>
            <a:endParaRPr b="1" sz="180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Outline</a:t>
            </a:r>
            <a:endParaRPr b="1">
              <a:solidFill>
                <a:srgbClr val="FF0000"/>
              </a:solidFill>
            </a:endParaRPr>
          </a:p>
        </p:txBody>
      </p:sp>
      <p:sp>
        <p:nvSpPr>
          <p:cNvPr id="116" name="Google Shape;116;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SARS-CoV-2 binds to the ACE2 receptor tightly in humans. </a:t>
            </a:r>
            <a:endParaRPr/>
          </a:p>
          <a:p>
            <a:pPr indent="-342900" lvl="0" marL="457200" rtl="0" algn="l">
              <a:spcBef>
                <a:spcPts val="0"/>
              </a:spcBef>
              <a:spcAft>
                <a:spcPts val="0"/>
              </a:spcAft>
              <a:buSzPts val="1800"/>
              <a:buChar char="●"/>
            </a:pPr>
            <a:r>
              <a:rPr lang="en"/>
              <a:t>Comparing ACE2 amongst primates may reveal what makes the nucleotide sequence of human ACE2 bind to SARS-CoV-2.</a:t>
            </a:r>
            <a:endParaRPr/>
          </a:p>
          <a:p>
            <a:pPr indent="-342900" lvl="0" marL="457200" rtl="0" algn="l">
              <a:spcBef>
                <a:spcPts val="0"/>
              </a:spcBef>
              <a:spcAft>
                <a:spcPts val="0"/>
              </a:spcAft>
              <a:buSzPts val="1800"/>
              <a:buChar char="●"/>
            </a:pPr>
            <a:r>
              <a:rPr b="1" lang="en"/>
              <a:t>We predicted primates’ susceptibility to SARS-CoV-2 based on sequence analysis of the ACE2 compared to humans, finding that most would be highly susceptible. </a:t>
            </a:r>
            <a:endParaRPr b="1"/>
          </a:p>
          <a:p>
            <a:pPr indent="-342900" lvl="0" marL="457200" rtl="0" algn="l">
              <a:spcBef>
                <a:spcPts val="0"/>
              </a:spcBef>
              <a:spcAft>
                <a:spcPts val="0"/>
              </a:spcAft>
              <a:buSzPts val="1800"/>
              <a:buChar char="●"/>
            </a:pPr>
            <a:r>
              <a:rPr lang="en"/>
              <a:t>Altering the protein sequence of hACE2 reveals unfavorably positioned amino acids may reduce SARS-CoV-2 interaction with ACE2 in some primates</a:t>
            </a:r>
            <a:endParaRPr/>
          </a:p>
          <a:p>
            <a:pPr indent="-342900" lvl="0" marL="457200" rtl="0" algn="l">
              <a:spcBef>
                <a:spcPts val="0"/>
              </a:spcBef>
              <a:spcAft>
                <a:spcPts val="0"/>
              </a:spcAft>
              <a:buSzPts val="1800"/>
              <a:buChar char="●"/>
            </a:pPr>
            <a:r>
              <a:rPr lang="en"/>
              <a:t>Other studies have also shown primates’ susceptibility to SARS-CoV-2 and other viruses.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600">
                <a:solidFill>
                  <a:srgbClr val="FF0000"/>
                </a:solidFill>
              </a:rPr>
              <a:t>Hypothesis: Primate ACE2 sequences that share important amino acid residues with the human ACE2 will be susceptible to SARS-CoV-2.</a:t>
            </a:r>
            <a:endParaRPr b="1" sz="2600">
              <a:solidFill>
                <a:srgbClr val="FF0000"/>
              </a:solidFill>
            </a:endParaRPr>
          </a:p>
        </p:txBody>
      </p:sp>
      <p:sp>
        <p:nvSpPr>
          <p:cNvPr id="122" name="Google Shape;122;p23"/>
          <p:cNvSpPr txBox="1"/>
          <p:nvPr>
            <p:ph idx="1" type="body"/>
          </p:nvPr>
        </p:nvSpPr>
        <p:spPr>
          <a:xfrm>
            <a:off x="293700" y="1837450"/>
            <a:ext cx="8556600" cy="26016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Clr>
                <a:schemeClr val="dk1"/>
              </a:buClr>
              <a:buSzPts val="1800"/>
              <a:buChar char="●"/>
            </a:pPr>
            <a:r>
              <a:rPr lang="en"/>
              <a:t>Melin et al. (2020) identified 12 amino acid residues that were deemed crucial to SARS-CoV-2 binding affinity: Q24, D30, H34, E37, D38, Y41, Q42, M82, Y83, K353, D355, and R357.</a:t>
            </a:r>
            <a:endParaRPr/>
          </a:p>
          <a:p>
            <a:pPr indent="-342900" lvl="0" marL="457200" rtl="0" algn="l">
              <a:spcBef>
                <a:spcPts val="0"/>
              </a:spcBef>
              <a:spcAft>
                <a:spcPts val="0"/>
              </a:spcAft>
              <a:buSzPts val="1800"/>
              <a:buChar char="●"/>
            </a:pPr>
            <a:r>
              <a:rPr lang="en"/>
              <a:t>Methodology: </a:t>
            </a:r>
            <a:r>
              <a:rPr i="1" lang="en"/>
              <a:t>Homo sapiens </a:t>
            </a:r>
            <a:r>
              <a:rPr lang="en"/>
              <a:t>ACE2 sequence and 15 primate ACE2 sequences were clustally aligned and analyzed in Microsoft Excel.</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4"/>
          <p:cNvSpPr txBox="1"/>
          <p:nvPr>
            <p:ph type="title"/>
          </p:nvPr>
        </p:nvSpPr>
        <p:spPr>
          <a:xfrm>
            <a:off x="311700" y="445025"/>
            <a:ext cx="53577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500">
                <a:solidFill>
                  <a:srgbClr val="FF0000"/>
                </a:solidFill>
              </a:rPr>
              <a:t>Results: Most of the sequences were conserved between species.</a:t>
            </a:r>
            <a:endParaRPr b="1" sz="2500">
              <a:solidFill>
                <a:srgbClr val="FF0000"/>
              </a:solidFill>
            </a:endParaRPr>
          </a:p>
        </p:txBody>
      </p:sp>
      <p:sp>
        <p:nvSpPr>
          <p:cNvPr id="128" name="Google Shape;128;p24"/>
          <p:cNvSpPr txBox="1"/>
          <p:nvPr>
            <p:ph idx="1" type="body"/>
          </p:nvPr>
        </p:nvSpPr>
        <p:spPr>
          <a:xfrm>
            <a:off x="311700" y="1400275"/>
            <a:ext cx="5095800" cy="32163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SzPts val="1800"/>
              <a:buChar char="●"/>
            </a:pPr>
            <a:r>
              <a:rPr lang="en"/>
              <a:t>In general, the 16 sequences had a 94.25% consensus.</a:t>
            </a:r>
            <a:endParaRPr/>
          </a:p>
          <a:p>
            <a:pPr indent="-342900" lvl="0" marL="457200" rtl="0" algn="l">
              <a:spcBef>
                <a:spcPts val="0"/>
              </a:spcBef>
              <a:spcAft>
                <a:spcPts val="0"/>
              </a:spcAft>
              <a:buSzPts val="1800"/>
              <a:buChar char="●"/>
            </a:pPr>
            <a:r>
              <a:rPr lang="en"/>
              <a:t>Residues with different polarities were deemed non-conserved.</a:t>
            </a:r>
            <a:endParaRPr/>
          </a:p>
          <a:p>
            <a:pPr indent="-342900" lvl="0" marL="457200" rtl="0" algn="l">
              <a:spcBef>
                <a:spcPts val="0"/>
              </a:spcBef>
              <a:spcAft>
                <a:spcPts val="0"/>
              </a:spcAft>
              <a:buSzPts val="1800"/>
              <a:buChar char="●"/>
            </a:pPr>
            <a:r>
              <a:rPr lang="en"/>
              <a:t>Residues with same polarities but different identities were semi-conserved.</a:t>
            </a:r>
            <a:endParaRPr/>
          </a:p>
        </p:txBody>
      </p:sp>
      <p:grpSp>
        <p:nvGrpSpPr>
          <p:cNvPr id="129" name="Google Shape;129;p24"/>
          <p:cNvGrpSpPr/>
          <p:nvPr/>
        </p:nvGrpSpPr>
        <p:grpSpPr>
          <a:xfrm>
            <a:off x="5735753" y="120362"/>
            <a:ext cx="3025739" cy="4902785"/>
            <a:chOff x="1304931" y="0"/>
            <a:chExt cx="3632340" cy="5143501"/>
          </a:xfrm>
        </p:grpSpPr>
        <p:pic>
          <p:nvPicPr>
            <p:cNvPr id="130" name="Google Shape;130;p24"/>
            <p:cNvPicPr preferRelativeResize="0"/>
            <p:nvPr/>
          </p:nvPicPr>
          <p:blipFill>
            <a:blip r:embed="rId3">
              <a:alphaModFix/>
            </a:blip>
            <a:stretch>
              <a:fillRect/>
            </a:stretch>
          </p:blipFill>
          <p:spPr>
            <a:xfrm>
              <a:off x="1304931" y="0"/>
              <a:ext cx="1980337" cy="5143501"/>
            </a:xfrm>
            <a:prstGeom prst="rect">
              <a:avLst/>
            </a:prstGeom>
            <a:noFill/>
            <a:ln>
              <a:noFill/>
            </a:ln>
          </p:spPr>
        </p:pic>
        <p:pic>
          <p:nvPicPr>
            <p:cNvPr id="131" name="Google Shape;131;p24"/>
            <p:cNvPicPr preferRelativeResize="0"/>
            <p:nvPr/>
          </p:nvPicPr>
          <p:blipFill>
            <a:blip r:embed="rId4">
              <a:alphaModFix/>
            </a:blip>
            <a:stretch>
              <a:fillRect/>
            </a:stretch>
          </p:blipFill>
          <p:spPr>
            <a:xfrm>
              <a:off x="3285279" y="0"/>
              <a:ext cx="1651992" cy="5143500"/>
            </a:xfrm>
            <a:prstGeom prst="rect">
              <a:avLst/>
            </a:prstGeom>
            <a:noFill/>
            <a:ln>
              <a:noFill/>
            </a:ln>
          </p:spPr>
        </p:pic>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5"/>
          <p:cNvSpPr txBox="1"/>
          <p:nvPr>
            <p:ph type="title"/>
          </p:nvPr>
        </p:nvSpPr>
        <p:spPr>
          <a:xfrm>
            <a:off x="311700" y="-913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50">
                <a:solidFill>
                  <a:srgbClr val="FF0000"/>
                </a:solidFill>
              </a:rPr>
              <a:t>Comparison of primate ACE2 sequences show most share the 12 residues that increase SARS-CoV-2 binding affinity.</a:t>
            </a:r>
            <a:endParaRPr b="1" sz="1550">
              <a:solidFill>
                <a:srgbClr val="FF0000"/>
              </a:solidFill>
            </a:endParaRPr>
          </a:p>
        </p:txBody>
      </p:sp>
      <p:graphicFrame>
        <p:nvGraphicFramePr>
          <p:cNvPr id="137" name="Google Shape;137;p25"/>
          <p:cNvGraphicFramePr/>
          <p:nvPr/>
        </p:nvGraphicFramePr>
        <p:xfrm>
          <a:off x="443525" y="481370"/>
          <a:ext cx="3000000" cy="3000000"/>
        </p:xfrm>
        <a:graphic>
          <a:graphicData uri="http://schemas.openxmlformats.org/drawingml/2006/table">
            <a:tbl>
              <a:tblPr>
                <a:noFill/>
                <a:tableStyleId>{30936EE9-1EC1-40D3-B7FB-1F90D2AEAB77}</a:tableStyleId>
              </a:tblPr>
              <a:tblGrid>
                <a:gridCol w="2496675"/>
                <a:gridCol w="1570625"/>
                <a:gridCol w="2181850"/>
                <a:gridCol w="1927875"/>
              </a:tblGrid>
              <a:tr h="623275">
                <a:tc>
                  <a:txBody>
                    <a:bodyPr/>
                    <a:lstStyle/>
                    <a:p>
                      <a:pPr indent="0" lvl="0" marL="0" rtl="0" algn="l">
                        <a:spcBef>
                          <a:spcPts val="0"/>
                        </a:spcBef>
                        <a:spcAft>
                          <a:spcPts val="0"/>
                        </a:spcAft>
                        <a:buNone/>
                      </a:pPr>
                      <a:r>
                        <a:t/>
                      </a:r>
                      <a:endParaRPr i="1"/>
                    </a:p>
                  </a:txBody>
                  <a:tcPr marT="91425" marB="91425" marR="91425" marL="91425">
                    <a:lnL cap="flat" cmpd="sng" w="9525">
                      <a:solidFill>
                        <a:srgbClr val="222222"/>
                      </a:solidFill>
                      <a:prstDash val="solid"/>
                      <a:round/>
                      <a:headEnd len="sm" w="sm" type="none"/>
                      <a:tailEnd len="sm" w="sm" type="none"/>
                    </a:lnL>
                    <a:lnR cap="flat" cmpd="sng" w="19050">
                      <a:solidFill>
                        <a:schemeClr val="dk1"/>
                      </a:solidFill>
                      <a:prstDash val="solid"/>
                      <a:round/>
                      <a:headEnd len="sm" w="sm" type="none"/>
                      <a:tailEnd len="sm" w="sm" type="none"/>
                    </a:lnR>
                    <a:lnT cap="flat" cmpd="sng" w="9525">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tcPr>
                </a:tc>
                <a:tc>
                  <a:txBody>
                    <a:bodyPr/>
                    <a:lstStyle/>
                    <a:p>
                      <a:pPr indent="0" lvl="0" marL="0" rtl="0" algn="l">
                        <a:spcBef>
                          <a:spcPts val="0"/>
                        </a:spcBef>
                        <a:spcAft>
                          <a:spcPts val="0"/>
                        </a:spcAft>
                        <a:buNone/>
                      </a:pPr>
                      <a:r>
                        <a:rPr lang="en"/>
                        <a:t>Fully </a:t>
                      </a:r>
                      <a:br>
                        <a:rPr lang="en"/>
                      </a:br>
                      <a:r>
                        <a:rPr lang="en"/>
                        <a:t>Conserved (%)</a:t>
                      </a:r>
                      <a:endParaRPr/>
                    </a:p>
                  </a:txBody>
                  <a:tcPr marT="91425" marB="91425" marR="91425" marL="914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Semi</a:t>
                      </a:r>
                      <a:br>
                        <a:rPr lang="en"/>
                      </a:br>
                      <a:r>
                        <a:rPr lang="en"/>
                        <a:t>-Conserved (%)</a:t>
                      </a:r>
                      <a:endParaRPr/>
                    </a:p>
                  </a:txBody>
                  <a:tcPr marT="91425" marB="91425" marR="91425" marL="914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Non-</a:t>
                      </a:r>
                      <a:endParaRPr/>
                    </a:p>
                    <a:p>
                      <a:pPr indent="0" lvl="0" marL="0" rtl="0" algn="l">
                        <a:spcBef>
                          <a:spcPts val="0"/>
                        </a:spcBef>
                        <a:spcAft>
                          <a:spcPts val="0"/>
                        </a:spcAft>
                        <a:buNone/>
                      </a:pPr>
                      <a:r>
                        <a:rPr lang="en"/>
                        <a:t>Conserved (%)</a:t>
                      </a:r>
                      <a:endParaRPr/>
                    </a:p>
                  </a:txBody>
                  <a:tcPr marT="91425" marB="91425" marR="91425" marL="914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410250">
                <a:tc>
                  <a:txBody>
                    <a:bodyPr/>
                    <a:lstStyle/>
                    <a:p>
                      <a:pPr indent="0" lvl="0" marL="0" rtl="0" algn="l">
                        <a:spcBef>
                          <a:spcPts val="0"/>
                        </a:spcBef>
                        <a:spcAft>
                          <a:spcPts val="0"/>
                        </a:spcAft>
                        <a:buNone/>
                      </a:pPr>
                      <a:r>
                        <a:rPr i="1" lang="en" sz="1000"/>
                        <a:t>Pongo abelii </a:t>
                      </a:r>
                      <a:r>
                        <a:rPr lang="en" sz="1000"/>
                        <a:t>(Sumatran orangutan)</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19050">
                      <a:solidFill>
                        <a:srgbClr val="222222"/>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19050">
                      <a:solidFill>
                        <a:schemeClr val="dk1"/>
                      </a:solidFill>
                      <a:prstDash val="solid"/>
                      <a:round/>
                      <a:headEnd len="sm" w="sm" type="none"/>
                      <a:tailEnd len="sm" w="sm" type="none"/>
                    </a:lnT>
                    <a:solidFill>
                      <a:srgbClr val="000000"/>
                    </a:solidFill>
                  </a:tcPr>
                </a:tc>
                <a:tc>
                  <a:txBody>
                    <a:bodyPr/>
                    <a:lstStyle/>
                    <a:p>
                      <a:pPr indent="0" lvl="0" marL="0" rtl="0" algn="l">
                        <a:spcBef>
                          <a:spcPts val="0"/>
                        </a:spcBef>
                        <a:spcAft>
                          <a:spcPts val="0"/>
                        </a:spcAft>
                        <a:buNone/>
                      </a:pPr>
                      <a:r>
                        <a:t/>
                      </a:r>
                      <a:endParaRPr/>
                    </a:p>
                  </a:txBody>
                  <a:tcPr marT="91425" marB="91425" marR="91425" marL="91425">
                    <a:lnT cap="flat" cmpd="sng" w="19050">
                      <a:solidFill>
                        <a:schemeClr val="dk1"/>
                      </a:solidFill>
                      <a:prstDash val="solid"/>
                      <a:round/>
                      <a:headEnd len="sm" w="sm" type="none"/>
                      <a:tailEnd len="sm" w="sm" type="none"/>
                    </a:lnT>
                    <a:solidFill>
                      <a:srgbClr val="000000"/>
                    </a:solidFill>
                  </a:tcPr>
                </a:tc>
              </a:tr>
              <a:tr h="410250">
                <a:tc>
                  <a:txBody>
                    <a:bodyPr/>
                    <a:lstStyle/>
                    <a:p>
                      <a:pPr indent="0" lvl="0" marL="0" rtl="0" algn="l">
                        <a:spcBef>
                          <a:spcPts val="0"/>
                        </a:spcBef>
                        <a:spcAft>
                          <a:spcPts val="0"/>
                        </a:spcAft>
                        <a:buNone/>
                      </a:pPr>
                      <a:r>
                        <a:rPr i="1" lang="en" sz="1000"/>
                        <a:t>Pan troglodytes </a:t>
                      </a:r>
                      <a:r>
                        <a:rPr lang="en" sz="1000"/>
                        <a:t>(Chimpanzee)</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12/12 (100%)</a:t>
                      </a:r>
                      <a:endParaRPr/>
                    </a:p>
                  </a:txBody>
                  <a:tcPr marT="91425" marB="91425" marR="91425" marL="91425">
                    <a:lnL cap="flat" cmpd="sng" w="19050">
                      <a:solidFill>
                        <a:srgbClr val="222222"/>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r>
              <a:tr h="623275">
                <a:tc>
                  <a:txBody>
                    <a:bodyPr/>
                    <a:lstStyle/>
                    <a:p>
                      <a:pPr indent="0" lvl="0" marL="0" rtl="0" algn="l">
                        <a:spcBef>
                          <a:spcPts val="0"/>
                        </a:spcBef>
                        <a:spcAft>
                          <a:spcPts val="0"/>
                        </a:spcAft>
                        <a:buNone/>
                      </a:pPr>
                      <a:r>
                        <a:rPr i="1" lang="en" sz="1000"/>
                        <a:t>Nomascus leucogenys </a:t>
                      </a:r>
                      <a:br>
                        <a:rPr i="1" lang="en" sz="1000"/>
                      </a:br>
                      <a:r>
                        <a:rPr lang="en" sz="1000"/>
                        <a:t>(Northern white-cheeked gibbon)</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Clr>
                          <a:schemeClr val="dk1"/>
                        </a:buClr>
                        <a:buSzPts val="1100"/>
                        <a:buFont typeface="Arial"/>
                        <a:buNone/>
                      </a:pPr>
                      <a:r>
                        <a:rPr lang="en">
                          <a:solidFill>
                            <a:schemeClr val="dk1"/>
                          </a:solidFill>
                        </a:rPr>
                        <a:t>12/12 (100%)</a:t>
                      </a:r>
                      <a:endParaRPr>
                        <a:solidFill>
                          <a:schemeClr val="dk1"/>
                        </a:solidFill>
                      </a:endParaRPr>
                    </a:p>
                    <a:p>
                      <a:pPr indent="0" lvl="0" marL="0" rtl="0" algn="l">
                        <a:spcBef>
                          <a:spcPts val="0"/>
                        </a:spcBef>
                        <a:spcAft>
                          <a:spcPts val="0"/>
                        </a:spcAft>
                        <a:buNone/>
                      </a:pPr>
                      <a:r>
                        <a:t/>
                      </a:r>
                      <a:endParaRPr/>
                    </a:p>
                  </a:txBody>
                  <a:tcPr marT="91425" marB="91425" marR="91425" marL="91425">
                    <a:lnL cap="flat" cmpd="sng" w="19050">
                      <a:solidFill>
                        <a:srgbClr val="222222"/>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r>
              <a:tr h="410250">
                <a:tc>
                  <a:txBody>
                    <a:bodyPr/>
                    <a:lstStyle/>
                    <a:p>
                      <a:pPr indent="0" lvl="0" marL="0" rtl="0" algn="l">
                        <a:spcBef>
                          <a:spcPts val="0"/>
                        </a:spcBef>
                        <a:spcAft>
                          <a:spcPts val="0"/>
                        </a:spcAft>
                        <a:buNone/>
                      </a:pPr>
                      <a:r>
                        <a:rPr i="1" lang="en" sz="1000"/>
                        <a:t>Chlorocebus sabaeus </a:t>
                      </a:r>
                      <a:r>
                        <a:rPr lang="en" sz="1000"/>
                        <a:t>(Green monkey)</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rPr lang="en"/>
                        <a:t>11/12 (91.6%)</a:t>
                      </a:r>
                      <a:endParaRPr/>
                    </a:p>
                  </a:txBody>
                  <a:tcPr marT="91425" marB="91425" marR="91425" marL="91425">
                    <a:lnL cap="flat" cmpd="sng" w="19050">
                      <a:solidFill>
                        <a:srgbClr val="222222"/>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rPr lang="en"/>
                        <a:t>1/12 (8.4%)</a:t>
                      </a:r>
                      <a:endParaRPr/>
                    </a:p>
                  </a:txBody>
                  <a:tcPr marT="91425" marB="91425" marR="91425" marL="91425"/>
                </a:tc>
              </a:tr>
              <a:tr h="504925">
                <a:tc>
                  <a:txBody>
                    <a:bodyPr/>
                    <a:lstStyle/>
                    <a:p>
                      <a:pPr indent="0" lvl="0" marL="0" rtl="0" algn="l">
                        <a:spcBef>
                          <a:spcPts val="0"/>
                        </a:spcBef>
                        <a:spcAft>
                          <a:spcPts val="0"/>
                        </a:spcAft>
                        <a:buNone/>
                      </a:pPr>
                      <a:r>
                        <a:rPr i="1" lang="en" sz="1000"/>
                        <a:t>Macaca fascicularis </a:t>
                      </a:r>
                      <a:r>
                        <a:rPr lang="en" sz="1000"/>
                        <a:t>(Crab-eating macaque)</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19050">
                      <a:solidFill>
                        <a:srgbClr val="222222"/>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r>
              <a:tr h="410250">
                <a:tc>
                  <a:txBody>
                    <a:bodyPr/>
                    <a:lstStyle/>
                    <a:p>
                      <a:pPr indent="0" lvl="0" marL="0" rtl="0" algn="l">
                        <a:spcBef>
                          <a:spcPts val="0"/>
                        </a:spcBef>
                        <a:spcAft>
                          <a:spcPts val="0"/>
                        </a:spcAft>
                        <a:buNone/>
                      </a:pPr>
                      <a:r>
                        <a:rPr i="1" lang="en" sz="1000"/>
                        <a:t>Pan paniscus </a:t>
                      </a:r>
                      <a:r>
                        <a:rPr lang="en" sz="1000"/>
                        <a:t>(Bonobo)</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19050">
                      <a:solidFill>
                        <a:srgbClr val="222222"/>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r>
              <a:tr h="410250">
                <a:tc>
                  <a:txBody>
                    <a:bodyPr/>
                    <a:lstStyle/>
                    <a:p>
                      <a:pPr indent="0" lvl="0" marL="0" rtl="0" algn="l">
                        <a:spcBef>
                          <a:spcPts val="0"/>
                        </a:spcBef>
                        <a:spcAft>
                          <a:spcPts val="0"/>
                        </a:spcAft>
                        <a:buNone/>
                      </a:pPr>
                      <a:r>
                        <a:rPr i="1" lang="en" sz="1000"/>
                        <a:t>Papio anubis </a:t>
                      </a:r>
                      <a:r>
                        <a:rPr lang="en" sz="1000"/>
                        <a:t>(Olive baboon)</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19050">
                      <a:solidFill>
                        <a:srgbClr val="222222"/>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lnB cap="flat" cmpd="sng" w="9525">
                      <a:solidFill>
                        <a:srgbClr val="000000"/>
                      </a:solidFill>
                      <a:prstDash val="solid"/>
                      <a:round/>
                      <a:headEnd len="sm" w="sm" type="none"/>
                      <a:tailEnd len="sm" w="sm" type="none"/>
                    </a:lnB>
                    <a:solidFill>
                      <a:srgbClr val="000000"/>
                    </a:solidFill>
                  </a:tcPr>
                </a:tc>
                <a:tc>
                  <a:txBody>
                    <a:bodyPr/>
                    <a:lstStyle/>
                    <a:p>
                      <a:pPr indent="0" lvl="0" marL="0" rtl="0" algn="l">
                        <a:spcBef>
                          <a:spcPts val="0"/>
                        </a:spcBef>
                        <a:spcAft>
                          <a:spcPts val="0"/>
                        </a:spcAft>
                        <a:buNone/>
                      </a:pPr>
                      <a:r>
                        <a:t/>
                      </a:r>
                      <a:endParaRPr/>
                    </a:p>
                  </a:txBody>
                  <a:tcPr marT="91425" marB="91425" marR="91425" marL="91425">
                    <a:lnB cap="flat" cmpd="sng" w="9525">
                      <a:solidFill>
                        <a:srgbClr val="000000"/>
                      </a:solidFill>
                      <a:prstDash val="solid"/>
                      <a:round/>
                      <a:headEnd len="sm" w="sm" type="none"/>
                      <a:tailEnd len="sm" w="sm" type="none"/>
                    </a:lnB>
                    <a:solidFill>
                      <a:srgbClr val="000000"/>
                    </a:solidFill>
                  </a:tcPr>
                </a:tc>
              </a:tr>
              <a:tr h="504925">
                <a:tc>
                  <a:txBody>
                    <a:bodyPr/>
                    <a:lstStyle/>
                    <a:p>
                      <a:pPr indent="0" lvl="0" marL="0" rtl="0" algn="l">
                        <a:spcBef>
                          <a:spcPts val="0"/>
                        </a:spcBef>
                        <a:spcAft>
                          <a:spcPts val="0"/>
                        </a:spcAft>
                        <a:buNone/>
                      </a:pPr>
                      <a:r>
                        <a:rPr i="1" lang="en" sz="1000"/>
                        <a:t>Rhinopithecus roxellana </a:t>
                      </a:r>
                      <a:br>
                        <a:rPr i="1" lang="en" sz="1000"/>
                      </a:br>
                      <a:r>
                        <a:rPr lang="en" sz="1000"/>
                        <a:t>(Golden snub-nosed monkey)</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19050">
                      <a:solidFill>
                        <a:srgbClr val="222222"/>
                      </a:solidFill>
                      <a:prstDash val="solid"/>
                      <a:round/>
                      <a:headEnd len="sm" w="sm" type="none"/>
                      <a:tailEnd len="sm" w="sm" type="none"/>
                    </a:lnL>
                    <a:lnR cap="flat" cmpd="sng" w="9525">
                      <a:solidFill>
                        <a:srgbClr val="000000"/>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chemeClr val="dk1"/>
                    </a:solidFill>
                  </a:tcPr>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13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graphicFrame>
        <p:nvGraphicFramePr>
          <p:cNvPr id="142" name="Google Shape;142;p26"/>
          <p:cNvGraphicFramePr/>
          <p:nvPr/>
        </p:nvGraphicFramePr>
        <p:xfrm>
          <a:off x="483488" y="554283"/>
          <a:ext cx="3000000" cy="3000000"/>
        </p:xfrm>
        <a:graphic>
          <a:graphicData uri="http://schemas.openxmlformats.org/drawingml/2006/table">
            <a:tbl>
              <a:tblPr>
                <a:noFill/>
                <a:tableStyleId>{30936EE9-1EC1-40D3-B7FB-1F90D2AEAB77}</a:tableStyleId>
              </a:tblPr>
              <a:tblGrid>
                <a:gridCol w="2496675"/>
                <a:gridCol w="1620075"/>
                <a:gridCol w="2132400"/>
                <a:gridCol w="1927875"/>
              </a:tblGrid>
              <a:tr h="623275">
                <a:tc>
                  <a:txBody>
                    <a:bodyPr/>
                    <a:lstStyle/>
                    <a:p>
                      <a:pPr indent="0" lvl="0" marL="0" rtl="0" algn="l">
                        <a:spcBef>
                          <a:spcPts val="0"/>
                        </a:spcBef>
                        <a:spcAft>
                          <a:spcPts val="0"/>
                        </a:spcAft>
                        <a:buNone/>
                      </a:pPr>
                      <a:r>
                        <a:t/>
                      </a:r>
                      <a:endParaRPr i="1"/>
                    </a:p>
                  </a:txBody>
                  <a:tcPr marT="91425" marB="91425" marR="91425" marL="91425">
                    <a:lnL cap="flat" cmpd="sng" w="9525">
                      <a:solidFill>
                        <a:srgbClr val="222222"/>
                      </a:solidFill>
                      <a:prstDash val="solid"/>
                      <a:round/>
                      <a:headEnd len="sm" w="sm" type="none"/>
                      <a:tailEnd len="sm" w="sm" type="none"/>
                    </a:lnL>
                    <a:lnR cap="flat" cmpd="sng" w="19050">
                      <a:solidFill>
                        <a:schemeClr val="dk1"/>
                      </a:solidFill>
                      <a:prstDash val="solid"/>
                      <a:round/>
                      <a:headEnd len="sm" w="sm" type="none"/>
                      <a:tailEnd len="sm" w="sm" type="none"/>
                    </a:lnR>
                    <a:lnT cap="flat" cmpd="sng" w="9525">
                      <a:solidFill>
                        <a:srgbClr val="222222"/>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a:t>Fully </a:t>
                      </a:r>
                      <a:br>
                        <a:rPr lang="en"/>
                      </a:br>
                      <a:r>
                        <a:rPr lang="en"/>
                        <a:t>Conserved (%)</a:t>
                      </a:r>
                      <a:endParaRPr/>
                    </a:p>
                  </a:txBody>
                  <a:tcPr marT="91425" marB="91425" marR="91425" marL="914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Semi</a:t>
                      </a:r>
                      <a:br>
                        <a:rPr lang="en"/>
                      </a:br>
                      <a:r>
                        <a:rPr lang="en"/>
                        <a:t>-Conserved (%)</a:t>
                      </a:r>
                      <a:endParaRPr/>
                    </a:p>
                  </a:txBody>
                  <a:tcPr marT="91425" marB="91425" marR="91425" marL="914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
                        <a:t>Non-</a:t>
                      </a:r>
                      <a:endParaRPr/>
                    </a:p>
                    <a:p>
                      <a:pPr indent="0" lvl="0" marL="0" rtl="0" algn="l">
                        <a:spcBef>
                          <a:spcPts val="0"/>
                        </a:spcBef>
                        <a:spcAft>
                          <a:spcPts val="0"/>
                        </a:spcAft>
                        <a:buNone/>
                      </a:pPr>
                      <a:r>
                        <a:rPr lang="en"/>
                        <a:t>Conserved (%)</a:t>
                      </a:r>
                      <a:endParaRPr/>
                    </a:p>
                  </a:txBody>
                  <a:tcPr marT="91425" marB="91425" marR="91425" marL="914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410250">
                <a:tc>
                  <a:txBody>
                    <a:bodyPr/>
                    <a:lstStyle/>
                    <a:p>
                      <a:pPr indent="0" lvl="0" marL="0" rtl="0" algn="l">
                        <a:spcBef>
                          <a:spcPts val="0"/>
                        </a:spcBef>
                        <a:spcAft>
                          <a:spcPts val="0"/>
                        </a:spcAft>
                        <a:buNone/>
                      </a:pPr>
                      <a:r>
                        <a:rPr i="1" lang="en" sz="1000"/>
                        <a:t>Macaca nemestrina </a:t>
                      </a:r>
                      <a:r>
                        <a:rPr lang="en" sz="1000"/>
                        <a:t>(Southern pig-tailed macaque)</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9525">
                      <a:solidFill>
                        <a:srgbClr val="9E9E9E"/>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19050">
                      <a:solidFill>
                        <a:schemeClr val="dk1"/>
                      </a:solidFill>
                      <a:prstDash val="solid"/>
                      <a:round/>
                      <a:headEnd len="sm" w="sm" type="none"/>
                      <a:tailEnd len="sm" w="sm" type="none"/>
                    </a:lnT>
                    <a:solidFill>
                      <a:srgbClr val="000000"/>
                    </a:solidFill>
                  </a:tcPr>
                </a:tc>
                <a:tc>
                  <a:txBody>
                    <a:bodyPr/>
                    <a:lstStyle/>
                    <a:p>
                      <a:pPr indent="0" lvl="0" marL="0" rtl="0" algn="l">
                        <a:spcBef>
                          <a:spcPts val="0"/>
                        </a:spcBef>
                        <a:spcAft>
                          <a:spcPts val="0"/>
                        </a:spcAft>
                        <a:buNone/>
                      </a:pPr>
                      <a:r>
                        <a:t/>
                      </a:r>
                      <a:endParaRPr/>
                    </a:p>
                  </a:txBody>
                  <a:tcPr marT="91425" marB="91425" marR="91425" marL="91425">
                    <a:lnT cap="flat" cmpd="sng" w="19050">
                      <a:solidFill>
                        <a:schemeClr val="dk1"/>
                      </a:solidFill>
                      <a:prstDash val="solid"/>
                      <a:round/>
                      <a:headEnd len="sm" w="sm" type="none"/>
                      <a:tailEnd len="sm" w="sm" type="none"/>
                    </a:lnT>
                    <a:solidFill>
                      <a:srgbClr val="000000"/>
                    </a:solidFill>
                  </a:tcPr>
                </a:tc>
              </a:tr>
              <a:tr h="410250">
                <a:tc>
                  <a:txBody>
                    <a:bodyPr/>
                    <a:lstStyle/>
                    <a:p>
                      <a:pPr indent="0" lvl="0" marL="0" rtl="0" algn="l">
                        <a:spcBef>
                          <a:spcPts val="0"/>
                        </a:spcBef>
                        <a:spcAft>
                          <a:spcPts val="0"/>
                        </a:spcAft>
                        <a:buNone/>
                      </a:pPr>
                      <a:r>
                        <a:rPr i="1" lang="en" sz="1000"/>
                        <a:t>Tarsius syrichta </a:t>
                      </a:r>
                      <a:r>
                        <a:rPr lang="en" sz="1000"/>
                        <a:t>(Philippine tarsier)</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solidFill>
                            <a:schemeClr val="dk1"/>
                          </a:solidFill>
                        </a:rPr>
                        <a:t>8</a:t>
                      </a:r>
                      <a:r>
                        <a:rPr lang="en">
                          <a:solidFill>
                            <a:schemeClr val="dk1"/>
                          </a:solidFill>
                        </a:rPr>
                        <a:t>/12 (66.7%)</a:t>
                      </a: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rPr lang="en"/>
                        <a:t>4/12 (33.3%)</a:t>
                      </a:r>
                      <a:endParaRPr/>
                    </a:p>
                  </a:txBody>
                  <a:tcPr marT="91425" marB="91425" marR="91425" marL="91425"/>
                </a:tc>
              </a:tr>
              <a:tr h="623275">
                <a:tc>
                  <a:txBody>
                    <a:bodyPr/>
                    <a:lstStyle/>
                    <a:p>
                      <a:pPr indent="0" lvl="0" marL="0" rtl="0" algn="l">
                        <a:spcBef>
                          <a:spcPts val="0"/>
                        </a:spcBef>
                        <a:spcAft>
                          <a:spcPts val="0"/>
                        </a:spcAft>
                        <a:buNone/>
                      </a:pPr>
                      <a:r>
                        <a:rPr i="1" lang="en" sz="1000"/>
                        <a:t>Propithecus coquereli </a:t>
                      </a:r>
                      <a:r>
                        <a:rPr lang="en" sz="1000"/>
                        <a:t>(Coquerel's sifaka)</a:t>
                      </a:r>
                      <a:endParaRPr sz="1000"/>
                    </a:p>
                    <a:p>
                      <a:pPr indent="0" lvl="0" marL="0" rtl="0" algn="l">
                        <a:spcBef>
                          <a:spcPts val="0"/>
                        </a:spcBef>
                        <a:spcAft>
                          <a:spcPts val="0"/>
                        </a:spcAft>
                        <a:buNone/>
                      </a:pPr>
                      <a:r>
                        <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rPr lang="en">
                          <a:solidFill>
                            <a:schemeClr val="dk1"/>
                          </a:solidFill>
                        </a:rPr>
                        <a:t>11/12 (91.6%)</a:t>
                      </a:r>
                      <a:endParaRPr>
                        <a:solidFill>
                          <a:schemeClr val="dk1"/>
                        </a:solidFill>
                      </a:endParaRPr>
                    </a:p>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rPr lang="en"/>
                        <a:t>1/12 (8.4%)</a:t>
                      </a:r>
                      <a:endParaRPr/>
                    </a:p>
                  </a:txBody>
                  <a:tcPr marT="91425" marB="91425" marR="91425" marL="91425"/>
                </a:tc>
              </a:tr>
              <a:tr h="410250">
                <a:tc>
                  <a:txBody>
                    <a:bodyPr/>
                    <a:lstStyle/>
                    <a:p>
                      <a:pPr indent="0" lvl="0" marL="0" rtl="0" algn="l">
                        <a:spcBef>
                          <a:spcPts val="0"/>
                        </a:spcBef>
                        <a:spcAft>
                          <a:spcPts val="0"/>
                        </a:spcAft>
                        <a:buNone/>
                      </a:pPr>
                      <a:r>
                        <a:rPr i="1" lang="en" sz="1000"/>
                        <a:t>Saimiri boliviensis boliviensis </a:t>
                      </a:r>
                      <a:br>
                        <a:rPr i="1" lang="en" sz="1000"/>
                      </a:br>
                      <a:r>
                        <a:rPr lang="en" sz="1000"/>
                        <a:t>(Black-capped squirrel monkey)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rPr lang="en"/>
                        <a:t>11</a:t>
                      </a:r>
                      <a:r>
                        <a:rPr lang="en"/>
                        <a:t>/12 (</a:t>
                      </a:r>
                      <a:r>
                        <a:rPr lang="en"/>
                        <a:t>91.6</a:t>
                      </a:r>
                      <a:r>
                        <a:rPr lang="en"/>
                        <a:t>%)</a:t>
                      </a: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rPr lang="en"/>
                        <a:t>1</a:t>
                      </a:r>
                      <a:r>
                        <a:rPr lang="en"/>
                        <a:t>/12 (</a:t>
                      </a:r>
                      <a:r>
                        <a:rPr lang="en"/>
                        <a:t>8.4</a:t>
                      </a:r>
                      <a:r>
                        <a:rPr lang="en"/>
                        <a:t>%)</a:t>
                      </a:r>
                      <a:endParaRPr/>
                    </a:p>
                  </a:txBody>
                  <a:tcPr marT="91425" marB="91425" marR="91425" marL="91425"/>
                </a:tc>
              </a:tr>
              <a:tr h="504925">
                <a:tc>
                  <a:txBody>
                    <a:bodyPr/>
                    <a:lstStyle/>
                    <a:p>
                      <a:pPr indent="0" lvl="0" marL="0" rtl="0" algn="l">
                        <a:spcBef>
                          <a:spcPts val="0"/>
                        </a:spcBef>
                        <a:spcAft>
                          <a:spcPts val="0"/>
                        </a:spcAft>
                        <a:buNone/>
                      </a:pPr>
                      <a:r>
                        <a:rPr i="1" lang="en" sz="1000"/>
                        <a:t>Aotus nancymaae </a:t>
                      </a:r>
                      <a:r>
                        <a:rPr lang="en" sz="1000"/>
                        <a:t>(Nancy Ma's night monkey)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E599"/>
                    </a:solidFill>
                  </a:tcPr>
                </a:tc>
                <a:tc>
                  <a:txBody>
                    <a:bodyPr/>
                    <a:lstStyle/>
                    <a:p>
                      <a:pPr indent="0" lvl="0" marL="0" rtl="0" algn="l">
                        <a:spcBef>
                          <a:spcPts val="0"/>
                        </a:spcBef>
                        <a:spcAft>
                          <a:spcPts val="0"/>
                        </a:spcAft>
                        <a:buNone/>
                      </a:pPr>
                      <a:r>
                        <a:rPr lang="en"/>
                        <a:t>9</a:t>
                      </a:r>
                      <a:r>
                        <a:rPr lang="en"/>
                        <a:t>/12 (75%)</a:t>
                      </a: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rPr lang="en"/>
                        <a:t>3/12 (25%)</a:t>
                      </a:r>
                      <a:endParaRPr/>
                    </a:p>
                  </a:txBody>
                  <a:tcPr marT="91425" marB="91425" marR="91425" marL="91425"/>
                </a:tc>
              </a:tr>
              <a:tr h="410250">
                <a:tc>
                  <a:txBody>
                    <a:bodyPr/>
                    <a:lstStyle/>
                    <a:p>
                      <a:pPr indent="0" lvl="0" marL="0" rtl="0" algn="l">
                        <a:spcBef>
                          <a:spcPts val="0"/>
                        </a:spcBef>
                        <a:spcAft>
                          <a:spcPts val="0"/>
                        </a:spcAft>
                        <a:buNone/>
                      </a:pPr>
                      <a:r>
                        <a:rPr i="1" lang="en" sz="1000"/>
                        <a:t>Rhinopithecus bieti </a:t>
                      </a:r>
                      <a:r>
                        <a:rPr lang="en" sz="1000"/>
                        <a:t>(Black snub-nosed monkey)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EA9999"/>
                    </a:solidFill>
                  </a:tcPr>
                </a:tc>
                <a:tc>
                  <a:txBody>
                    <a:bodyPr/>
                    <a:lstStyle/>
                    <a:p>
                      <a:pPr indent="0" lvl="0" marL="0" rtl="0" algn="l">
                        <a:spcBef>
                          <a:spcPts val="0"/>
                        </a:spcBef>
                        <a:spcAft>
                          <a:spcPts val="0"/>
                        </a:spcAft>
                        <a:buNone/>
                      </a:pPr>
                      <a:r>
                        <a:rPr lang="en"/>
                        <a:t>5</a:t>
                      </a:r>
                      <a:r>
                        <a:rPr lang="en"/>
                        <a:t>/12 (41.7%)</a:t>
                      </a: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solidFill>
                      <a:srgbClr val="000000"/>
                    </a:solidFill>
                  </a:tcPr>
                </a:tc>
                <a:tc>
                  <a:txBody>
                    <a:bodyPr/>
                    <a:lstStyle/>
                    <a:p>
                      <a:pPr indent="0" lvl="0" marL="0" rtl="0" algn="l">
                        <a:spcBef>
                          <a:spcPts val="0"/>
                        </a:spcBef>
                        <a:spcAft>
                          <a:spcPts val="0"/>
                        </a:spcAft>
                        <a:buNone/>
                      </a:pPr>
                      <a:r>
                        <a:rPr lang="en"/>
                        <a:t>7/12 (58.3%)</a:t>
                      </a:r>
                      <a:endParaRPr/>
                    </a:p>
                  </a:txBody>
                  <a:tcPr marT="91425" marB="91425" marR="91425" marL="91425"/>
                </a:tc>
              </a:tr>
              <a:tr h="410250">
                <a:tc>
                  <a:txBody>
                    <a:bodyPr/>
                    <a:lstStyle/>
                    <a:p>
                      <a:pPr indent="0" lvl="0" marL="0" rtl="0" algn="l">
                        <a:spcBef>
                          <a:spcPts val="0"/>
                        </a:spcBef>
                        <a:spcAft>
                          <a:spcPts val="0"/>
                        </a:spcAft>
                        <a:buNone/>
                      </a:pPr>
                      <a:r>
                        <a:rPr i="1" lang="en" sz="1000"/>
                        <a:t>Macaca mulatta </a:t>
                      </a:r>
                      <a:r>
                        <a:rPr lang="en" sz="1000"/>
                        <a:t>(Rhesus macaque)</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lang="en"/>
                        <a:t>12/12 (100%)</a:t>
                      </a: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t/>
                      </a:r>
                      <a:endParaRPr/>
                    </a:p>
                  </a:txBody>
                  <a:tcPr marT="91425" marB="91425" marR="91425" marL="91425">
                    <a:lnB cap="flat" cmpd="sng" w="9525">
                      <a:solidFill>
                        <a:srgbClr val="000000"/>
                      </a:solidFill>
                      <a:prstDash val="solid"/>
                      <a:round/>
                      <a:headEnd len="sm" w="sm" type="none"/>
                      <a:tailEnd len="sm" w="sm" type="none"/>
                    </a:lnB>
                    <a:solidFill>
                      <a:srgbClr val="000000"/>
                    </a:solidFill>
                  </a:tcPr>
                </a:tc>
                <a:tc>
                  <a:txBody>
                    <a:bodyPr/>
                    <a:lstStyle/>
                    <a:p>
                      <a:pPr indent="0" lvl="0" marL="0" rtl="0" algn="l">
                        <a:spcBef>
                          <a:spcPts val="0"/>
                        </a:spcBef>
                        <a:spcAft>
                          <a:spcPts val="0"/>
                        </a:spcAft>
                        <a:buNone/>
                      </a:pPr>
                      <a:r>
                        <a:t/>
                      </a:r>
                      <a:endParaRPr/>
                    </a:p>
                  </a:txBody>
                  <a:tcPr marT="91425" marB="91425" marR="91425" marL="91425">
                    <a:lnB cap="flat" cmpd="sng" w="9525">
                      <a:solidFill>
                        <a:srgbClr val="000000"/>
                      </a:solidFill>
                      <a:prstDash val="solid"/>
                      <a:round/>
                      <a:headEnd len="sm" w="sm" type="none"/>
                      <a:tailEnd len="sm" w="sm" type="none"/>
                    </a:lnB>
                    <a:solidFill>
                      <a:srgbClr val="000000"/>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7"/>
          <p:cNvSpPr txBox="1"/>
          <p:nvPr>
            <p:ph type="title"/>
          </p:nvPr>
        </p:nvSpPr>
        <p:spPr>
          <a:xfrm>
            <a:off x="149175" y="452100"/>
            <a:ext cx="2995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500">
                <a:solidFill>
                  <a:srgbClr val="FF0000"/>
                </a:solidFill>
              </a:rPr>
              <a:t>Therefore, we can predict that most of the studied primates will be susceptible to SARS-CoV-2.</a:t>
            </a:r>
            <a:endParaRPr b="1" sz="2500">
              <a:solidFill>
                <a:srgbClr val="FF0000"/>
              </a:solidFill>
            </a:endParaRPr>
          </a:p>
        </p:txBody>
      </p:sp>
      <p:sp>
        <p:nvSpPr>
          <p:cNvPr id="148" name="Google Shape;148;p27"/>
          <p:cNvSpPr txBox="1"/>
          <p:nvPr>
            <p:ph idx="1" type="body"/>
          </p:nvPr>
        </p:nvSpPr>
        <p:spPr>
          <a:xfrm>
            <a:off x="311700" y="1399150"/>
            <a:ext cx="8520600" cy="31698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 </a:t>
            </a:r>
            <a:endParaRPr/>
          </a:p>
        </p:txBody>
      </p:sp>
      <p:graphicFrame>
        <p:nvGraphicFramePr>
          <p:cNvPr id="149" name="Google Shape;149;p27"/>
          <p:cNvGraphicFramePr/>
          <p:nvPr/>
        </p:nvGraphicFramePr>
        <p:xfrm>
          <a:off x="3300650" y="207955"/>
          <a:ext cx="3000000" cy="3000000"/>
        </p:xfrm>
        <a:graphic>
          <a:graphicData uri="http://schemas.openxmlformats.org/drawingml/2006/table">
            <a:tbl>
              <a:tblPr>
                <a:noFill/>
                <a:tableStyleId>{30936EE9-1EC1-40D3-B7FB-1F90D2AEAB77}</a:tableStyleId>
              </a:tblPr>
              <a:tblGrid>
                <a:gridCol w="2258850"/>
                <a:gridCol w="3354875"/>
              </a:tblGrid>
              <a:tr h="403275">
                <a:tc>
                  <a:txBody>
                    <a:bodyPr/>
                    <a:lstStyle/>
                    <a:p>
                      <a:pPr indent="0" lvl="0" marL="0" rtl="0" algn="l">
                        <a:spcBef>
                          <a:spcPts val="0"/>
                        </a:spcBef>
                        <a:spcAft>
                          <a:spcPts val="0"/>
                        </a:spcAft>
                        <a:buNone/>
                      </a:pPr>
                      <a:r>
                        <a:rPr b="1" lang="en" u="sng"/>
                        <a:t>Likely Susceptible</a:t>
                      </a:r>
                      <a:endParaRPr b="1" u="sng"/>
                    </a:p>
                  </a:txBody>
                  <a:tcPr marT="91425" marB="91425" marR="91425" marL="91425">
                    <a:lnB cap="flat" cmpd="sng" w="19050">
                      <a:solidFill>
                        <a:srgbClr val="222222"/>
                      </a:solidFill>
                      <a:prstDash val="solid"/>
                      <a:round/>
                      <a:headEnd len="sm" w="sm" type="none"/>
                      <a:tailEnd len="sm" w="sm" type="none"/>
                    </a:lnB>
                  </a:tcPr>
                </a:tc>
                <a:tc>
                  <a:txBody>
                    <a:bodyPr/>
                    <a:lstStyle/>
                    <a:p>
                      <a:pPr indent="0" lvl="0" marL="0" rtl="0" algn="l">
                        <a:spcBef>
                          <a:spcPts val="0"/>
                        </a:spcBef>
                        <a:spcAft>
                          <a:spcPts val="0"/>
                        </a:spcAft>
                        <a:buNone/>
                      </a:pPr>
                      <a:r>
                        <a:rPr b="1" lang="en" u="sng"/>
                        <a:t>Less</a:t>
                      </a:r>
                      <a:r>
                        <a:rPr b="1" lang="en" u="sng"/>
                        <a:t> Susceptible</a:t>
                      </a:r>
                      <a:endParaRPr b="1" u="sng"/>
                    </a:p>
                  </a:txBody>
                  <a:tcPr marT="91425" marB="91425" marR="91425" marL="91425">
                    <a:lnB cap="flat" cmpd="sng" w="9525">
                      <a:solidFill>
                        <a:srgbClr val="9E9E9E"/>
                      </a:solidFill>
                      <a:prstDash val="solid"/>
                      <a:round/>
                      <a:headEnd len="sm" w="sm" type="none"/>
                      <a:tailEnd len="sm" w="sm" type="none"/>
                    </a:lnB>
                  </a:tcPr>
                </a:tc>
              </a:tr>
              <a:tr h="365225">
                <a:tc>
                  <a:txBody>
                    <a:bodyPr/>
                    <a:lstStyle/>
                    <a:p>
                      <a:pPr indent="0" lvl="0" marL="0" rtl="0" algn="l">
                        <a:spcBef>
                          <a:spcPts val="0"/>
                        </a:spcBef>
                        <a:spcAft>
                          <a:spcPts val="0"/>
                        </a:spcAft>
                        <a:buNone/>
                      </a:pPr>
                      <a:r>
                        <a:rPr i="1" lang="en" sz="1000"/>
                        <a:t>Pongo abelii </a:t>
                      </a:r>
                      <a:r>
                        <a:rPr lang="en" sz="1000"/>
                        <a:t>(Sumatran orangutan)</a:t>
                      </a:r>
                      <a:endParaRPr sz="1000"/>
                    </a:p>
                  </a:txBody>
                  <a:tcPr marT="91425" marB="91425" marR="91425" marL="91425">
                    <a:lnL cap="flat" cmpd="sng" w="19050">
                      <a:solidFill>
                        <a:srgbClr val="222222"/>
                      </a:solidFill>
                      <a:prstDash val="solid"/>
                      <a:round/>
                      <a:headEnd len="sm" w="sm" type="none"/>
                      <a:tailEnd len="sm" w="sm" type="none"/>
                    </a:lnL>
                    <a:lnR cap="flat" cmpd="sng" w="9525">
                      <a:solidFill>
                        <a:srgbClr val="9E9E9E"/>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i="1" lang="en" sz="1000"/>
                        <a:t>Tarsius syrichta </a:t>
                      </a:r>
                      <a:r>
                        <a:rPr lang="en" sz="1000"/>
                        <a:t>(Philippine tarsier)</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E599"/>
                    </a:solidFill>
                  </a:tcPr>
                </a:tc>
              </a:tr>
              <a:tr h="365225">
                <a:tc>
                  <a:txBody>
                    <a:bodyPr/>
                    <a:lstStyle/>
                    <a:p>
                      <a:pPr indent="0" lvl="0" marL="0" rtl="0" algn="l">
                        <a:spcBef>
                          <a:spcPts val="0"/>
                        </a:spcBef>
                        <a:spcAft>
                          <a:spcPts val="0"/>
                        </a:spcAft>
                        <a:buNone/>
                      </a:pPr>
                      <a:r>
                        <a:rPr i="1" lang="en" sz="1000"/>
                        <a:t>Pan troglodytes </a:t>
                      </a:r>
                      <a:r>
                        <a:rPr lang="en" sz="1000"/>
                        <a:t>(Chimpanzee)</a:t>
                      </a:r>
                      <a:endParaRPr sz="1000"/>
                    </a:p>
                  </a:txBody>
                  <a:tcPr marT="91425" marB="91425" marR="91425" marL="91425">
                    <a:lnL cap="flat" cmpd="sng" w="19050">
                      <a:solidFill>
                        <a:srgbClr val="222222"/>
                      </a:solidFill>
                      <a:prstDash val="solid"/>
                      <a:round/>
                      <a:headEnd len="sm" w="sm" type="none"/>
                      <a:tailEnd len="sm" w="sm" type="none"/>
                    </a:lnL>
                    <a:lnR cap="flat" cmpd="sng" w="9525">
                      <a:solidFill>
                        <a:srgbClr val="9E9E9E"/>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i="1" lang="en" sz="1000"/>
                        <a:t>Aotus nancymaae </a:t>
                      </a:r>
                      <a:r>
                        <a:rPr lang="en" sz="1000"/>
                        <a:t>(Nancy Ma's night monkey)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E599"/>
                    </a:solidFill>
                  </a:tcPr>
                </a:tc>
              </a:tr>
              <a:tr h="467475">
                <a:tc>
                  <a:txBody>
                    <a:bodyPr/>
                    <a:lstStyle/>
                    <a:p>
                      <a:pPr indent="0" lvl="0" marL="0" rtl="0" algn="l">
                        <a:spcBef>
                          <a:spcPts val="0"/>
                        </a:spcBef>
                        <a:spcAft>
                          <a:spcPts val="0"/>
                        </a:spcAft>
                        <a:buNone/>
                      </a:pPr>
                      <a:r>
                        <a:rPr i="1" lang="en" sz="1000"/>
                        <a:t>Nomascus leucogenys </a:t>
                      </a:r>
                      <a:br>
                        <a:rPr i="1" lang="en" sz="1000"/>
                      </a:br>
                      <a:r>
                        <a:rPr lang="en" sz="1000"/>
                        <a:t>(Northern white-cheeked gibbon)</a:t>
                      </a:r>
                      <a:endParaRPr sz="1000"/>
                    </a:p>
                  </a:txBody>
                  <a:tcPr marT="91425" marB="91425" marR="91425" marL="91425">
                    <a:lnL cap="flat" cmpd="sng" w="19050">
                      <a:solidFill>
                        <a:srgbClr val="222222"/>
                      </a:solidFill>
                      <a:prstDash val="solid"/>
                      <a:round/>
                      <a:headEnd len="sm" w="sm" type="none"/>
                      <a:tailEnd len="sm" w="sm" type="none"/>
                    </a:lnL>
                    <a:lnR cap="flat" cmpd="sng" w="9525">
                      <a:solidFill>
                        <a:srgbClr val="9E9E9E"/>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rPr i="1" lang="en" sz="1000"/>
                        <a:t>Rhinopithecus bieti </a:t>
                      </a:r>
                      <a:r>
                        <a:rPr lang="en" sz="1000"/>
                        <a:t>(Black snub-nosed monkey)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EA9999"/>
                    </a:solidFill>
                  </a:tcPr>
                </a:tc>
              </a:tr>
              <a:tr h="396200">
                <a:tc>
                  <a:txBody>
                    <a:bodyPr/>
                    <a:lstStyle/>
                    <a:p>
                      <a:pPr indent="0" lvl="0" marL="0" rtl="0" algn="l">
                        <a:spcBef>
                          <a:spcPts val="0"/>
                        </a:spcBef>
                        <a:spcAft>
                          <a:spcPts val="0"/>
                        </a:spcAft>
                        <a:buNone/>
                      </a:pPr>
                      <a:r>
                        <a:rPr i="1" lang="en" sz="1000"/>
                        <a:t>Chlorocebus sabaeus </a:t>
                      </a:r>
                      <a:r>
                        <a:rPr lang="en" sz="1000"/>
                        <a:t>(Green monkey)</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t/>
                      </a:r>
                      <a:endParaRPr/>
                    </a:p>
                  </a:txBody>
                  <a:tcPr marT="91425" marB="91425" marR="91425" marL="91425">
                    <a:lnL cap="flat" cmpd="sng" w="19050">
                      <a:solidFill>
                        <a:srgbClr val="222222"/>
                      </a:solidFill>
                      <a:prstDash val="solid"/>
                      <a:round/>
                      <a:headEnd len="sm" w="sm" type="none"/>
                      <a:tailEnd len="sm" w="sm" type="none"/>
                    </a:lnL>
                    <a:lnT cap="flat" cmpd="sng" w="9525">
                      <a:solidFill>
                        <a:srgbClr val="9E9E9E"/>
                      </a:solidFill>
                      <a:prstDash val="solid"/>
                      <a:round/>
                      <a:headEnd len="sm" w="sm" type="none"/>
                      <a:tailEnd len="sm" w="sm" type="none"/>
                    </a:lnT>
                  </a:tcPr>
                </a:tc>
              </a:tr>
              <a:tr h="467475">
                <a:tc>
                  <a:txBody>
                    <a:bodyPr/>
                    <a:lstStyle/>
                    <a:p>
                      <a:pPr indent="0" lvl="0" marL="0" rtl="0" algn="l">
                        <a:spcBef>
                          <a:spcPts val="0"/>
                        </a:spcBef>
                        <a:spcAft>
                          <a:spcPts val="0"/>
                        </a:spcAft>
                        <a:buNone/>
                      </a:pPr>
                      <a:r>
                        <a:rPr i="1" lang="en" sz="1000"/>
                        <a:t>Macaca fascicularis </a:t>
                      </a:r>
                      <a:r>
                        <a:rPr lang="en" sz="1000"/>
                        <a:t>(Crab-eating macaque)</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t/>
                      </a:r>
                      <a:endParaRPr/>
                    </a:p>
                  </a:txBody>
                  <a:tcPr marT="91425" marB="91425" marR="91425" marL="91425">
                    <a:lnL cap="flat" cmpd="sng" w="19050">
                      <a:solidFill>
                        <a:srgbClr val="222222"/>
                      </a:solidFill>
                      <a:prstDash val="solid"/>
                      <a:round/>
                      <a:headEnd len="sm" w="sm" type="none"/>
                      <a:tailEnd len="sm" w="sm" type="none"/>
                    </a:lnL>
                  </a:tcPr>
                </a:tc>
              </a:tr>
              <a:tr h="396200">
                <a:tc>
                  <a:txBody>
                    <a:bodyPr/>
                    <a:lstStyle/>
                    <a:p>
                      <a:pPr indent="0" lvl="0" marL="0" rtl="0" algn="l">
                        <a:spcBef>
                          <a:spcPts val="0"/>
                        </a:spcBef>
                        <a:spcAft>
                          <a:spcPts val="0"/>
                        </a:spcAft>
                        <a:buNone/>
                      </a:pPr>
                      <a:r>
                        <a:rPr i="1" lang="en" sz="1000"/>
                        <a:t>Pan paniscus </a:t>
                      </a:r>
                      <a:r>
                        <a:rPr lang="en" sz="1000"/>
                        <a:t>(Bonobo)</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19050">
                      <a:solidFill>
                        <a:srgbClr val="222222"/>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t/>
                      </a:r>
                      <a:endParaRPr/>
                    </a:p>
                  </a:txBody>
                  <a:tcPr marT="91425" marB="91425" marR="91425" marL="91425">
                    <a:lnL cap="flat" cmpd="sng" w="19050">
                      <a:solidFill>
                        <a:srgbClr val="222222"/>
                      </a:solidFill>
                      <a:prstDash val="solid"/>
                      <a:round/>
                      <a:headEnd len="sm" w="sm" type="none"/>
                      <a:tailEnd len="sm" w="sm" type="none"/>
                    </a:lnL>
                  </a:tcPr>
                </a:tc>
              </a:tr>
              <a:tr h="396200">
                <a:tc>
                  <a:txBody>
                    <a:bodyPr/>
                    <a:lstStyle/>
                    <a:p>
                      <a:pPr indent="0" lvl="0" marL="0" rtl="0" algn="l">
                        <a:spcBef>
                          <a:spcPts val="0"/>
                        </a:spcBef>
                        <a:spcAft>
                          <a:spcPts val="0"/>
                        </a:spcAft>
                        <a:buNone/>
                      </a:pPr>
                      <a:r>
                        <a:rPr i="1" lang="en" sz="1000"/>
                        <a:t>Pongo abelii </a:t>
                      </a:r>
                      <a:r>
                        <a:rPr lang="en" sz="1000"/>
                        <a:t>(Sumatran orangutan)</a:t>
                      </a:r>
                      <a:endParaRPr sz="1000"/>
                    </a:p>
                  </a:txBody>
                  <a:tcPr marT="91425" marB="91425" marR="91425" marL="91425">
                    <a:lnL cap="flat" cmpd="sng" w="19050">
                      <a:solidFill>
                        <a:srgbClr val="222222"/>
                      </a:solidFill>
                      <a:prstDash val="solid"/>
                      <a:round/>
                      <a:headEnd len="sm" w="sm" type="none"/>
                      <a:tailEnd len="sm" w="sm" type="none"/>
                    </a:lnL>
                    <a:lnR cap="flat" cmpd="sng" w="19050">
                      <a:solidFill>
                        <a:srgbClr val="222222"/>
                      </a:solidFill>
                      <a:prstDash val="solid"/>
                      <a:round/>
                      <a:headEnd len="sm" w="sm" type="none"/>
                      <a:tailEnd len="sm" w="sm" type="none"/>
                    </a:lnR>
                    <a:lnT cap="flat" cmpd="sng" w="19050">
                      <a:solidFill>
                        <a:srgbClr val="222222"/>
                      </a:solidFill>
                      <a:prstDash val="solid"/>
                      <a:round/>
                      <a:headEnd len="sm" w="sm" type="none"/>
                      <a:tailEnd len="sm" w="sm" type="none"/>
                    </a:lnT>
                    <a:lnB cap="flat" cmpd="sng" w="9525">
                      <a:solidFill>
                        <a:srgbClr val="9E9E9E"/>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t/>
                      </a:r>
                      <a:endParaRPr/>
                    </a:p>
                  </a:txBody>
                  <a:tcPr marT="91425" marB="91425" marR="91425" marL="91425">
                    <a:lnL cap="flat" cmpd="sng" w="19050">
                      <a:solidFill>
                        <a:srgbClr val="222222"/>
                      </a:solidFill>
                      <a:prstDash val="solid"/>
                      <a:round/>
                      <a:headEnd len="sm" w="sm" type="none"/>
                      <a:tailEnd len="sm" w="sm" type="none"/>
                    </a:lnL>
                  </a:tcPr>
                </a:tc>
              </a:tr>
              <a:tr h="613550">
                <a:tc>
                  <a:txBody>
                    <a:bodyPr/>
                    <a:lstStyle/>
                    <a:p>
                      <a:pPr indent="0" lvl="0" marL="0" rtl="0" algn="l">
                        <a:spcBef>
                          <a:spcPts val="0"/>
                        </a:spcBef>
                        <a:spcAft>
                          <a:spcPts val="0"/>
                        </a:spcAft>
                        <a:buNone/>
                      </a:pPr>
                      <a:r>
                        <a:rPr i="1" lang="en" sz="1000"/>
                        <a:t>Propithecus coquereli </a:t>
                      </a:r>
                      <a:r>
                        <a:rPr lang="en" sz="1000"/>
                        <a:t>(Coquerel's sifaka)</a:t>
                      </a:r>
                      <a:endParaRPr sz="1000"/>
                    </a:p>
                    <a:p>
                      <a:pPr indent="0" lvl="0" marL="0" rtl="0" algn="l">
                        <a:spcBef>
                          <a:spcPts val="0"/>
                        </a:spcBef>
                        <a:spcAft>
                          <a:spcPts val="0"/>
                        </a:spcAft>
                        <a:buNone/>
                      </a:pPr>
                      <a:r>
                        <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tcPr>
                </a:tc>
              </a:tr>
              <a:tr h="467475">
                <a:tc>
                  <a:txBody>
                    <a:bodyPr/>
                    <a:lstStyle/>
                    <a:p>
                      <a:pPr indent="0" lvl="0" marL="0" rtl="0" algn="l">
                        <a:spcBef>
                          <a:spcPts val="0"/>
                        </a:spcBef>
                        <a:spcAft>
                          <a:spcPts val="0"/>
                        </a:spcAft>
                        <a:buNone/>
                      </a:pPr>
                      <a:r>
                        <a:rPr i="1" lang="en" sz="1000"/>
                        <a:t>Saimiri boliviensis boliviensis </a:t>
                      </a:r>
                      <a:br>
                        <a:rPr i="1" lang="en" sz="1000"/>
                      </a:br>
                      <a:r>
                        <a:rPr lang="en" sz="1000"/>
                        <a:t>(Black-capped squirrel monkey)</a:t>
                      </a:r>
                      <a:endParaRPr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EAD3"/>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tcPr>
                </a:tc>
              </a:tr>
              <a:tr h="365225">
                <a:tc>
                  <a:txBody>
                    <a:bodyPr/>
                    <a:lstStyle/>
                    <a:p>
                      <a:pPr indent="0" lvl="0" marL="0" rtl="0" algn="l">
                        <a:spcBef>
                          <a:spcPts val="0"/>
                        </a:spcBef>
                        <a:spcAft>
                          <a:spcPts val="0"/>
                        </a:spcAft>
                        <a:buNone/>
                      </a:pPr>
                      <a:r>
                        <a:rPr i="1" lang="en" sz="1000"/>
                        <a:t>Macaca mulatta </a:t>
                      </a:r>
                      <a:r>
                        <a:rPr lang="en" sz="1000"/>
                        <a:t>(Rhesus macaque)</a:t>
                      </a:r>
                      <a:endParaRPr i="1" sz="1000"/>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B6D7A8"/>
                    </a:solidFill>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Outline</a:t>
            </a:r>
            <a:endParaRPr b="1">
              <a:solidFill>
                <a:srgbClr val="FF0000"/>
              </a:solidFill>
            </a:endParaRPr>
          </a:p>
        </p:txBody>
      </p:sp>
      <p:sp>
        <p:nvSpPr>
          <p:cNvPr id="155" name="Google Shape;155;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SARS-CoV-2 binds to the ACE2 receptor tightly in humans. </a:t>
            </a:r>
            <a:endParaRPr/>
          </a:p>
          <a:p>
            <a:pPr indent="-342900" lvl="0" marL="457200" rtl="0" algn="l">
              <a:spcBef>
                <a:spcPts val="0"/>
              </a:spcBef>
              <a:spcAft>
                <a:spcPts val="0"/>
              </a:spcAft>
              <a:buSzPts val="1800"/>
              <a:buChar char="●"/>
            </a:pPr>
            <a:r>
              <a:rPr lang="en"/>
              <a:t>Comparing ACE2 amongst primates may reveal what makes the nucleotide sequence of human ACE2 bind to SARS-CoV-2.</a:t>
            </a:r>
            <a:endParaRPr/>
          </a:p>
          <a:p>
            <a:pPr indent="-342900" lvl="0" marL="457200" rtl="0" algn="l">
              <a:spcBef>
                <a:spcPts val="0"/>
              </a:spcBef>
              <a:spcAft>
                <a:spcPts val="0"/>
              </a:spcAft>
              <a:buSzPts val="1800"/>
              <a:buChar char="●"/>
            </a:pPr>
            <a:r>
              <a:rPr lang="en"/>
              <a:t>We predicted primates’ susceptibility to SARS-CoV-2 based on sequence analysis of the ACE2 compared to humans, finding that most would be highly susceptible.</a:t>
            </a:r>
            <a:r>
              <a:rPr b="1" lang="en"/>
              <a:t> </a:t>
            </a:r>
            <a:endParaRPr b="1"/>
          </a:p>
          <a:p>
            <a:pPr indent="-342900" lvl="0" marL="457200" rtl="0" algn="l">
              <a:spcBef>
                <a:spcPts val="0"/>
              </a:spcBef>
              <a:spcAft>
                <a:spcPts val="0"/>
              </a:spcAft>
              <a:buSzPts val="1800"/>
              <a:buChar char="●"/>
            </a:pPr>
            <a:r>
              <a:rPr b="1" lang="en"/>
              <a:t>Altering the protein sequence of hACE2 reveals unfavorably positioned amino acids may reduce SARS-CoV-2 interaction with ACE2 in some primates</a:t>
            </a:r>
            <a:endParaRPr b="1"/>
          </a:p>
          <a:p>
            <a:pPr indent="-342900" lvl="0" marL="457200" rtl="0" algn="l">
              <a:spcBef>
                <a:spcPts val="0"/>
              </a:spcBef>
              <a:spcAft>
                <a:spcPts val="0"/>
              </a:spcAft>
              <a:buSzPts val="1800"/>
              <a:buChar char="●"/>
            </a:pPr>
            <a:r>
              <a:rPr lang="en"/>
              <a:t>Other studies have also shown primates’ susceptibility to SARS-CoV-2 and other viruses.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9"/>
          <p:cNvSpPr txBox="1"/>
          <p:nvPr>
            <p:ph type="title"/>
          </p:nvPr>
        </p:nvSpPr>
        <p:spPr>
          <a:xfrm>
            <a:off x="311700" y="254225"/>
            <a:ext cx="8520600" cy="1198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FF0000"/>
                </a:solidFill>
              </a:rPr>
              <a:t>Hypothesis: Primates</a:t>
            </a:r>
            <a:r>
              <a:rPr b="1" lang="en" sz="2400">
                <a:solidFill>
                  <a:srgbClr val="FF0000"/>
                </a:solidFill>
              </a:rPr>
              <a:t> that may be less</a:t>
            </a:r>
            <a:r>
              <a:rPr b="1" lang="en" sz="2400">
                <a:solidFill>
                  <a:srgbClr val="FF0000"/>
                </a:solidFill>
              </a:rPr>
              <a:t> </a:t>
            </a:r>
            <a:r>
              <a:rPr b="1" lang="en" sz="2400">
                <a:solidFill>
                  <a:srgbClr val="FF0000"/>
                </a:solidFill>
              </a:rPr>
              <a:t>susceptible</a:t>
            </a:r>
            <a:r>
              <a:rPr b="1" lang="en" sz="2400">
                <a:solidFill>
                  <a:srgbClr val="FF0000"/>
                </a:solidFill>
              </a:rPr>
              <a:t> to SARS-CoV-2 have residues in positions unfavorable for polar interactions  </a:t>
            </a:r>
            <a:endParaRPr b="1" sz="2400">
              <a:solidFill>
                <a:srgbClr val="FF0000"/>
              </a:solidFill>
            </a:endParaRPr>
          </a:p>
        </p:txBody>
      </p:sp>
      <p:sp>
        <p:nvSpPr>
          <p:cNvPr id="161" name="Google Shape;161;p29"/>
          <p:cNvSpPr txBox="1"/>
          <p:nvPr>
            <p:ph idx="1" type="body"/>
          </p:nvPr>
        </p:nvSpPr>
        <p:spPr>
          <a:xfrm>
            <a:off x="293700" y="1543425"/>
            <a:ext cx="8556600" cy="33198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Clr>
                <a:schemeClr val="dk1"/>
              </a:buClr>
              <a:buSzPts val="1800"/>
              <a:buChar char="●"/>
            </a:pPr>
            <a:r>
              <a:rPr lang="en"/>
              <a:t>Yan</a:t>
            </a:r>
            <a:r>
              <a:rPr lang="en"/>
              <a:t> et. al. (2020) in their publications provided a structural image of hACE2 and SARS-CoV-2 that highlighted the residues Q24, D30, H34, Y41, Q42, M82, K353, and R357</a:t>
            </a:r>
            <a:endParaRPr/>
          </a:p>
          <a:p>
            <a:pPr indent="-317500" lvl="1" marL="914400" rtl="0" algn="l">
              <a:spcBef>
                <a:spcPts val="0"/>
              </a:spcBef>
              <a:spcAft>
                <a:spcPts val="0"/>
              </a:spcAft>
              <a:buSzPts val="1400"/>
              <a:buChar char="○"/>
            </a:pPr>
            <a:r>
              <a:rPr lang="en"/>
              <a:t>Melin et. al. (2020) also mentioned the same ACE2 residues</a:t>
            </a:r>
            <a:endParaRPr/>
          </a:p>
          <a:p>
            <a:pPr indent="-342900" lvl="0" marL="457200" rtl="0" algn="l">
              <a:spcBef>
                <a:spcPts val="0"/>
              </a:spcBef>
              <a:spcAft>
                <a:spcPts val="0"/>
              </a:spcAft>
              <a:buSzPts val="1800"/>
              <a:buChar char="●"/>
            </a:pPr>
            <a:r>
              <a:rPr lang="en"/>
              <a:t>Methodology: </a:t>
            </a:r>
            <a:endParaRPr/>
          </a:p>
          <a:p>
            <a:pPr indent="-317500" lvl="1" marL="914400" rtl="0" algn="l">
              <a:spcBef>
                <a:spcPts val="0"/>
              </a:spcBef>
              <a:spcAft>
                <a:spcPts val="0"/>
              </a:spcAft>
              <a:buSzPts val="1400"/>
              <a:buChar char="○"/>
            </a:pPr>
            <a:r>
              <a:rPr lang="en"/>
              <a:t>Aligned Phylogeny.fr </a:t>
            </a:r>
            <a:r>
              <a:rPr i="1" lang="en"/>
              <a:t>Homo sapiens </a:t>
            </a:r>
            <a:r>
              <a:rPr lang="en"/>
              <a:t>ACE2 sequence with 15 primate ACE2 sequences</a:t>
            </a:r>
            <a:endParaRPr/>
          </a:p>
          <a:p>
            <a:pPr indent="-317500" lvl="1" marL="914400" rtl="0" algn="l">
              <a:spcBef>
                <a:spcPts val="0"/>
              </a:spcBef>
              <a:spcAft>
                <a:spcPts val="0"/>
              </a:spcAft>
              <a:buSzPts val="1400"/>
              <a:buChar char="○"/>
            </a:pPr>
            <a:r>
              <a:rPr lang="en"/>
              <a:t>Analyzed Clustal alignment results in Microsoft W</a:t>
            </a:r>
            <a:r>
              <a:rPr lang="en"/>
              <a:t>ord to look for identity differences at Y41, Q42, K353, and R357</a:t>
            </a:r>
            <a:endParaRPr/>
          </a:p>
          <a:p>
            <a:pPr indent="-317500" lvl="1" marL="914400" rtl="0" algn="l">
              <a:spcBef>
                <a:spcPts val="0"/>
              </a:spcBef>
              <a:spcAft>
                <a:spcPts val="0"/>
              </a:spcAft>
              <a:buSzPts val="1400"/>
              <a:buChar char="○"/>
            </a:pPr>
            <a:r>
              <a:rPr lang="en"/>
              <a:t>Visualized SARS-COV-2 and hACE2 from Yan et. al (2020) in UCSF’s Chimera and changed residue identities to see how structure changed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0"/>
          <p:cNvSpPr txBox="1"/>
          <p:nvPr>
            <p:ph type="title"/>
          </p:nvPr>
        </p:nvSpPr>
        <p:spPr>
          <a:xfrm>
            <a:off x="311700" y="2395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FF0000"/>
                </a:solidFill>
              </a:rPr>
              <a:t>R357D and K353L Alterations in </a:t>
            </a:r>
            <a:r>
              <a:rPr b="1" i="1" lang="en" sz="2400">
                <a:solidFill>
                  <a:srgbClr val="FF0000"/>
                </a:solidFill>
              </a:rPr>
              <a:t>R. bieti</a:t>
            </a:r>
            <a:r>
              <a:rPr b="1" lang="en" sz="2400">
                <a:solidFill>
                  <a:srgbClr val="FF0000"/>
                </a:solidFill>
              </a:rPr>
              <a:t> are not optimal for polar interactions with SARS-CoV-2</a:t>
            </a:r>
            <a:endParaRPr b="1" sz="2400">
              <a:solidFill>
                <a:srgbClr val="FF0000"/>
              </a:solidFill>
            </a:endParaRPr>
          </a:p>
        </p:txBody>
      </p:sp>
      <p:sp>
        <p:nvSpPr>
          <p:cNvPr id="167" name="Google Shape;167;p30"/>
          <p:cNvSpPr txBox="1"/>
          <p:nvPr>
            <p:ph idx="1" type="body"/>
          </p:nvPr>
        </p:nvSpPr>
        <p:spPr>
          <a:xfrm>
            <a:off x="311700" y="1295513"/>
            <a:ext cx="32109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Asp in </a:t>
            </a:r>
            <a:r>
              <a:rPr lang="en"/>
              <a:t>R357D </a:t>
            </a:r>
            <a:r>
              <a:rPr lang="en"/>
              <a:t>is not close to the T500 residue in SARS-CoV-2 </a:t>
            </a:r>
            <a:endParaRPr/>
          </a:p>
          <a:p>
            <a:pPr indent="-317500" lvl="0" marL="457200" rtl="0" algn="l">
              <a:spcBef>
                <a:spcPts val="0"/>
              </a:spcBef>
              <a:spcAft>
                <a:spcPts val="0"/>
              </a:spcAft>
              <a:buSzPts val="1400"/>
              <a:buChar char="●"/>
            </a:pPr>
            <a:r>
              <a:rPr lang="en"/>
              <a:t>Leu in K353L is also no longer close to Q498 and N501 in SARS-COV-2</a:t>
            </a:r>
            <a:endParaRPr/>
          </a:p>
          <a:p>
            <a:pPr indent="-304800" lvl="1" marL="914400" rtl="0" algn="l">
              <a:spcBef>
                <a:spcPts val="0"/>
              </a:spcBef>
              <a:spcAft>
                <a:spcPts val="0"/>
              </a:spcAft>
              <a:buSzPts val="1200"/>
              <a:buChar char="○"/>
            </a:pPr>
            <a:r>
              <a:rPr lang="en"/>
              <a:t>May be detrimental to polar interactions in that area (Yan et. al. 2020)</a:t>
            </a:r>
            <a:endParaRPr/>
          </a:p>
          <a:p>
            <a:pPr indent="-317500" lvl="0" marL="457200" rtl="0" algn="l">
              <a:spcBef>
                <a:spcPts val="0"/>
              </a:spcBef>
              <a:spcAft>
                <a:spcPts val="0"/>
              </a:spcAft>
              <a:buSzPts val="1400"/>
              <a:buChar char="●"/>
            </a:pPr>
            <a:r>
              <a:rPr lang="en"/>
              <a:t>Altered residues have different chemical characteristics</a:t>
            </a:r>
            <a:endParaRPr/>
          </a:p>
          <a:p>
            <a:pPr indent="-304800" lvl="1" marL="914400" rtl="0" algn="l">
              <a:spcBef>
                <a:spcPts val="0"/>
              </a:spcBef>
              <a:spcAft>
                <a:spcPts val="0"/>
              </a:spcAft>
              <a:buSzPts val="1200"/>
              <a:buChar char="○"/>
            </a:pPr>
            <a:r>
              <a:rPr lang="en"/>
              <a:t>R357D: positive charge to negative charge</a:t>
            </a:r>
            <a:endParaRPr/>
          </a:p>
          <a:p>
            <a:pPr indent="-304800" lvl="1" marL="914400" rtl="0" algn="l">
              <a:spcBef>
                <a:spcPts val="0"/>
              </a:spcBef>
              <a:spcAft>
                <a:spcPts val="0"/>
              </a:spcAft>
              <a:buSzPts val="1200"/>
              <a:buChar char="○"/>
            </a:pPr>
            <a:r>
              <a:rPr lang="en"/>
              <a:t>K353L: positive charge to nonpolar</a:t>
            </a:r>
            <a:endParaRPr/>
          </a:p>
        </p:txBody>
      </p:sp>
      <p:pic>
        <p:nvPicPr>
          <p:cNvPr id="168" name="Google Shape;168;p30"/>
          <p:cNvPicPr preferRelativeResize="0"/>
          <p:nvPr/>
        </p:nvPicPr>
        <p:blipFill>
          <a:blip r:embed="rId3">
            <a:alphaModFix/>
          </a:blip>
          <a:stretch>
            <a:fillRect/>
          </a:stretch>
        </p:blipFill>
        <p:spPr>
          <a:xfrm>
            <a:off x="3675000" y="1295525"/>
            <a:ext cx="5316599" cy="3541776"/>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31"/>
          <p:cNvSpPr txBox="1"/>
          <p:nvPr>
            <p:ph type="title"/>
          </p:nvPr>
        </p:nvSpPr>
        <p:spPr>
          <a:xfrm>
            <a:off x="311700" y="1808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0000"/>
                </a:solidFill>
              </a:rPr>
              <a:t>Y41H and Q42E alterations are also not optimal for  interactions between SARS-CoV-2 and ACE2 </a:t>
            </a:r>
            <a:endParaRPr b="1" i="1">
              <a:solidFill>
                <a:srgbClr val="FF0000"/>
              </a:solidFill>
            </a:endParaRPr>
          </a:p>
        </p:txBody>
      </p:sp>
      <p:sp>
        <p:nvSpPr>
          <p:cNvPr id="174" name="Google Shape;174;p31"/>
          <p:cNvSpPr txBox="1"/>
          <p:nvPr>
            <p:ph idx="2" type="body"/>
          </p:nvPr>
        </p:nvSpPr>
        <p:spPr>
          <a:xfrm>
            <a:off x="4832400" y="1347325"/>
            <a:ext cx="3999900" cy="33189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His in Y41H alteration in </a:t>
            </a:r>
            <a:r>
              <a:rPr i="1" lang="en"/>
              <a:t>S</a:t>
            </a:r>
            <a:r>
              <a:rPr i="1" lang="en"/>
              <a:t>aimiri boliviensis boliviensis</a:t>
            </a:r>
            <a:r>
              <a:rPr lang="en"/>
              <a:t> </a:t>
            </a:r>
            <a:r>
              <a:rPr lang="en"/>
              <a:t>and </a:t>
            </a:r>
            <a:r>
              <a:rPr i="1" lang="en"/>
              <a:t>Aotus nancymaae </a:t>
            </a:r>
            <a:r>
              <a:rPr lang="en"/>
              <a:t>is likely not positioned to interact with N501 in SARS-CoV-2 (Yan et. al., 2020)</a:t>
            </a:r>
            <a:endParaRPr/>
          </a:p>
          <a:p>
            <a:pPr indent="-317500" lvl="0" marL="457200" rtl="0" algn="l">
              <a:spcBef>
                <a:spcPts val="0"/>
              </a:spcBef>
              <a:spcAft>
                <a:spcPts val="0"/>
              </a:spcAft>
              <a:buSzPts val="1400"/>
              <a:buChar char="●"/>
            </a:pPr>
            <a:r>
              <a:rPr lang="en"/>
              <a:t>Glu in Q42E </a:t>
            </a:r>
            <a:r>
              <a:rPr lang="en"/>
              <a:t>alteration</a:t>
            </a:r>
            <a:r>
              <a:rPr lang="en"/>
              <a:t> is not likely positioned to interact with Q498 </a:t>
            </a:r>
            <a:r>
              <a:rPr lang="en"/>
              <a:t>(Yan et. al., 2020)</a:t>
            </a:r>
            <a:endParaRPr/>
          </a:p>
          <a:p>
            <a:pPr indent="-317500" lvl="0" marL="457200" rtl="0" algn="l">
              <a:spcBef>
                <a:spcPts val="0"/>
              </a:spcBef>
              <a:spcAft>
                <a:spcPts val="0"/>
              </a:spcAft>
              <a:buSzPts val="1400"/>
              <a:buChar char="●"/>
            </a:pPr>
            <a:r>
              <a:rPr lang="en"/>
              <a:t>Altered residues also have different chemical </a:t>
            </a:r>
            <a:r>
              <a:rPr lang="en"/>
              <a:t>characteristics</a:t>
            </a:r>
            <a:endParaRPr/>
          </a:p>
          <a:p>
            <a:pPr indent="-304800" lvl="1" marL="914400" rtl="0" algn="l">
              <a:spcBef>
                <a:spcPts val="0"/>
              </a:spcBef>
              <a:spcAft>
                <a:spcPts val="0"/>
              </a:spcAft>
              <a:buSzPts val="1200"/>
              <a:buChar char="○"/>
            </a:pPr>
            <a:r>
              <a:rPr lang="en"/>
              <a:t>Y41H: nonpolar to positive charge</a:t>
            </a:r>
            <a:endParaRPr/>
          </a:p>
          <a:p>
            <a:pPr indent="-304800" lvl="1" marL="914400" rtl="0" algn="l">
              <a:spcBef>
                <a:spcPts val="0"/>
              </a:spcBef>
              <a:spcAft>
                <a:spcPts val="0"/>
              </a:spcAft>
              <a:buSzPts val="1200"/>
              <a:buChar char="○"/>
            </a:pPr>
            <a:r>
              <a:rPr lang="en"/>
              <a:t>Q42E: uncharged polar to negative charge</a:t>
            </a:r>
            <a:endParaRPr/>
          </a:p>
        </p:txBody>
      </p:sp>
      <p:pic>
        <p:nvPicPr>
          <p:cNvPr id="175" name="Google Shape;175;p31"/>
          <p:cNvPicPr preferRelativeResize="0"/>
          <p:nvPr/>
        </p:nvPicPr>
        <p:blipFill rotWithShape="1">
          <a:blip r:embed="rId3">
            <a:alphaModFix/>
          </a:blip>
          <a:srcRect b="0" l="0" r="16652" t="0"/>
          <a:stretch/>
        </p:blipFill>
        <p:spPr>
          <a:xfrm>
            <a:off x="311700" y="1347325"/>
            <a:ext cx="4443776" cy="34457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Outline</a:t>
            </a:r>
            <a:endParaRPr b="1">
              <a:solidFill>
                <a:srgbClr val="FF0000"/>
              </a:solidFill>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
              <a:t>SARS-CoV-2 binds to the ACE2 receptor tightly in humans. </a:t>
            </a:r>
            <a:endParaRPr b="1"/>
          </a:p>
          <a:p>
            <a:pPr indent="-342900" lvl="0" marL="457200" rtl="0" algn="l">
              <a:spcBef>
                <a:spcPts val="0"/>
              </a:spcBef>
              <a:spcAft>
                <a:spcPts val="0"/>
              </a:spcAft>
              <a:buSzPts val="1800"/>
              <a:buChar char="●"/>
            </a:pPr>
            <a:r>
              <a:rPr lang="en"/>
              <a:t>Comparing ACE2 amongst primates may reveal what makes the nucleotide sequence of human ACE2 bind to SARS-CoV-2.</a:t>
            </a:r>
            <a:endParaRPr/>
          </a:p>
          <a:p>
            <a:pPr indent="-342900" lvl="0" marL="457200" rtl="0" algn="l">
              <a:spcBef>
                <a:spcPts val="0"/>
              </a:spcBef>
              <a:spcAft>
                <a:spcPts val="0"/>
              </a:spcAft>
              <a:buSzPts val="1800"/>
              <a:buChar char="●"/>
            </a:pPr>
            <a:r>
              <a:rPr lang="en"/>
              <a:t>We predicted primates’ </a:t>
            </a:r>
            <a:r>
              <a:rPr lang="en"/>
              <a:t>susceptibility</a:t>
            </a:r>
            <a:r>
              <a:rPr lang="en"/>
              <a:t> to SARS-CoV-2 based on sequence analysis of the ACE2 compared to humans, finding that most would be highly susceptible. </a:t>
            </a:r>
            <a:endParaRPr/>
          </a:p>
          <a:p>
            <a:pPr indent="-342900" lvl="0" marL="457200" rtl="0" algn="l">
              <a:spcBef>
                <a:spcPts val="0"/>
              </a:spcBef>
              <a:spcAft>
                <a:spcPts val="0"/>
              </a:spcAft>
              <a:buSzPts val="1800"/>
              <a:buChar char="●"/>
            </a:pPr>
            <a:r>
              <a:rPr lang="en"/>
              <a:t>Altering the protein sequence of hACE2 reveals unfavorably positioned amino acids may reduce SARS-CoV-2 interaction with ACE2 in some primates</a:t>
            </a:r>
            <a:endParaRPr/>
          </a:p>
          <a:p>
            <a:pPr indent="-342900" lvl="0" marL="457200" rtl="0" algn="l">
              <a:spcBef>
                <a:spcPts val="0"/>
              </a:spcBef>
              <a:spcAft>
                <a:spcPts val="0"/>
              </a:spcAft>
              <a:buSzPts val="1800"/>
              <a:buChar char="●"/>
            </a:pPr>
            <a:r>
              <a:rPr lang="en"/>
              <a:t>Other studies have also shown primates’ susceptibility to SARS-CoV-2 and other viruses.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Outline</a:t>
            </a:r>
            <a:endParaRPr b="1">
              <a:solidFill>
                <a:srgbClr val="FF0000"/>
              </a:solidFill>
            </a:endParaRPr>
          </a:p>
        </p:txBody>
      </p:sp>
      <p:sp>
        <p:nvSpPr>
          <p:cNvPr id="181" name="Google Shape;181;p3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SARS-CoV-2 binds to the ACE2 receptor tightly in humans. </a:t>
            </a:r>
            <a:endParaRPr/>
          </a:p>
          <a:p>
            <a:pPr indent="-342900" lvl="0" marL="457200" rtl="0" algn="l">
              <a:spcBef>
                <a:spcPts val="0"/>
              </a:spcBef>
              <a:spcAft>
                <a:spcPts val="0"/>
              </a:spcAft>
              <a:buSzPts val="1800"/>
              <a:buChar char="●"/>
            </a:pPr>
            <a:r>
              <a:rPr lang="en"/>
              <a:t>Comparing ACE2 amongst primates may reveal what makes the nucleotide sequence of human ACE2 bind to SARS-CoV-2.</a:t>
            </a:r>
            <a:endParaRPr/>
          </a:p>
          <a:p>
            <a:pPr indent="-342900" lvl="0" marL="457200" rtl="0" algn="l">
              <a:spcBef>
                <a:spcPts val="0"/>
              </a:spcBef>
              <a:spcAft>
                <a:spcPts val="0"/>
              </a:spcAft>
              <a:buSzPts val="1800"/>
              <a:buChar char="●"/>
            </a:pPr>
            <a:r>
              <a:rPr lang="en"/>
              <a:t>We predicted primates’ susceptibility to SARS-CoV-2 based on sequence analysis of the ACE2 compared to humans, finding that most would be highly susceptible. </a:t>
            </a:r>
            <a:endParaRPr/>
          </a:p>
          <a:p>
            <a:pPr indent="-342900" lvl="0" marL="457200" rtl="0" algn="l">
              <a:spcBef>
                <a:spcPts val="0"/>
              </a:spcBef>
              <a:spcAft>
                <a:spcPts val="0"/>
              </a:spcAft>
              <a:buSzPts val="1800"/>
              <a:buChar char="●"/>
            </a:pPr>
            <a:r>
              <a:rPr lang="en"/>
              <a:t>Altering the protein sequence of hACE2 reveals unfavorably positioned amino acids may reduce SARS-CoV-2 interaction with ACE2 in some primates</a:t>
            </a:r>
            <a:endParaRPr/>
          </a:p>
          <a:p>
            <a:pPr indent="-342900" lvl="0" marL="457200" rtl="0" algn="l">
              <a:spcBef>
                <a:spcPts val="0"/>
              </a:spcBef>
              <a:spcAft>
                <a:spcPts val="0"/>
              </a:spcAft>
              <a:buSzPts val="1800"/>
              <a:buChar char="●"/>
            </a:pPr>
            <a:r>
              <a:rPr b="1" lang="en"/>
              <a:t>Other studies have also shown primates’ susceptibility to SARS-CoV-2 and other viruses.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Discussion</a:t>
            </a:r>
            <a:endParaRPr b="1">
              <a:solidFill>
                <a:srgbClr val="FF0000"/>
              </a:solidFill>
            </a:endParaRPr>
          </a:p>
        </p:txBody>
      </p:sp>
      <p:sp>
        <p:nvSpPr>
          <p:cNvPr id="187" name="Google Shape;187;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i="1" lang="en"/>
              <a:t>Macaca fascicularis</a:t>
            </a:r>
            <a:r>
              <a:rPr lang="en"/>
              <a:t> inoculated with SARS-CoV-2 resulted in “productive infections in the absence of overt clinical signs” (Rockx </a:t>
            </a:r>
            <a:r>
              <a:rPr i="1" lang="en"/>
              <a:t>et al.</a:t>
            </a:r>
            <a:r>
              <a:rPr lang="en"/>
              <a:t>, 2020). </a:t>
            </a:r>
            <a:endParaRPr/>
          </a:p>
          <a:p>
            <a:pPr indent="-317500" lvl="1" marL="914400" rtl="0" algn="l">
              <a:spcBef>
                <a:spcPts val="0"/>
              </a:spcBef>
              <a:spcAft>
                <a:spcPts val="0"/>
              </a:spcAft>
              <a:buSzPts val="1400"/>
              <a:buChar char="○"/>
            </a:pPr>
            <a:r>
              <a:rPr lang="en"/>
              <a:t>Could be critical in further drug development/testing for humans  </a:t>
            </a:r>
            <a:endParaRPr/>
          </a:p>
          <a:p>
            <a:pPr indent="-317500" lvl="1" marL="914400" rtl="0" algn="l">
              <a:spcBef>
                <a:spcPts val="0"/>
              </a:spcBef>
              <a:spcAft>
                <a:spcPts val="0"/>
              </a:spcAft>
              <a:buSzPts val="1400"/>
              <a:buChar char="○"/>
            </a:pPr>
            <a:r>
              <a:rPr lang="en"/>
              <a:t>Also inoculated with SARS-COV and showed similar symptoms to humans (</a:t>
            </a:r>
            <a:r>
              <a:rPr lang="en"/>
              <a:t>Li </a:t>
            </a:r>
            <a:r>
              <a:rPr i="1" lang="en"/>
              <a:t>et al.</a:t>
            </a:r>
            <a:r>
              <a:rPr lang="en"/>
              <a:t>, 2003).</a:t>
            </a:r>
            <a:endParaRPr/>
          </a:p>
          <a:p>
            <a:pPr indent="-342900" lvl="0" marL="457200" rtl="0" algn="l">
              <a:spcBef>
                <a:spcPts val="0"/>
              </a:spcBef>
              <a:spcAft>
                <a:spcPts val="0"/>
              </a:spcAft>
              <a:buSzPts val="1800"/>
              <a:buChar char="●"/>
            </a:pPr>
            <a:r>
              <a:rPr lang="en"/>
              <a:t>Apes have contracted zoonotic diseases in the past (Lahm </a:t>
            </a:r>
            <a:r>
              <a:rPr i="1" lang="en"/>
              <a:t>et al.</a:t>
            </a:r>
            <a:r>
              <a:rPr lang="en"/>
              <a:t>, 2006).</a:t>
            </a:r>
            <a:endParaRPr/>
          </a:p>
          <a:p>
            <a:pPr indent="-317500" lvl="1" marL="914400" rtl="0" algn="l">
              <a:spcBef>
                <a:spcPts val="0"/>
              </a:spcBef>
              <a:spcAft>
                <a:spcPts val="0"/>
              </a:spcAft>
              <a:buSzPts val="1400"/>
              <a:buChar char="○"/>
            </a:pPr>
            <a:r>
              <a:rPr lang="en"/>
              <a:t>1994-2003 Ebola hemorrhagic fever outbreak in Gabon </a:t>
            </a:r>
            <a:endParaRPr/>
          </a:p>
          <a:p>
            <a:pPr indent="-342900" lvl="0" marL="457200" rtl="0" algn="l">
              <a:spcBef>
                <a:spcPts val="0"/>
              </a:spcBef>
              <a:spcAft>
                <a:spcPts val="0"/>
              </a:spcAft>
              <a:buSzPts val="1800"/>
              <a:buChar char="●"/>
            </a:pPr>
            <a:r>
              <a:rPr lang="en"/>
              <a:t>Because only humans and rhesus monkeys have directly shown </a:t>
            </a:r>
            <a:r>
              <a:rPr lang="en"/>
              <a:t>susceptibility to SARS-CoV-2, results shown for other taxa of primates should be treated more cautiously. (Melin et al., 2020)</a:t>
            </a:r>
            <a:endParaRPr/>
          </a:p>
          <a:p>
            <a:pPr indent="-317500" lvl="1" marL="914400" rtl="0" algn="l">
              <a:spcBef>
                <a:spcPts val="0"/>
              </a:spcBef>
              <a:spcAft>
                <a:spcPts val="0"/>
              </a:spcAft>
              <a:buSzPts val="1400"/>
              <a:buChar char="○"/>
            </a:pPr>
            <a:r>
              <a:rPr lang="en"/>
              <a:t>Only tested interactions at binding sites rather than full protein interaction </a:t>
            </a:r>
            <a:endParaRPr/>
          </a:p>
          <a:p>
            <a:pPr indent="0" lvl="0" marL="914400" rtl="0" algn="l">
              <a:spcBef>
                <a:spcPts val="1600"/>
              </a:spcBef>
              <a:spcAft>
                <a:spcPts val="16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Acknowledgments</a:t>
            </a:r>
            <a:endParaRPr b="1">
              <a:solidFill>
                <a:srgbClr val="FF0000"/>
              </a:solidFill>
            </a:endParaRPr>
          </a:p>
        </p:txBody>
      </p:sp>
      <p:sp>
        <p:nvSpPr>
          <p:cNvPr id="193" name="Google Shape;193;p34"/>
          <p:cNvSpPr txBox="1"/>
          <p:nvPr>
            <p:ph idx="1" type="body"/>
          </p:nvPr>
        </p:nvSpPr>
        <p:spPr>
          <a:xfrm>
            <a:off x="311700" y="1152475"/>
            <a:ext cx="5335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We would like to thank…</a:t>
            </a:r>
            <a:endParaRPr sz="2000"/>
          </a:p>
          <a:p>
            <a:pPr indent="-355600" lvl="0" marL="457200" rtl="0" algn="l">
              <a:spcBef>
                <a:spcPts val="1600"/>
              </a:spcBef>
              <a:spcAft>
                <a:spcPts val="0"/>
              </a:spcAft>
              <a:buSzPts val="2000"/>
              <a:buChar char="●"/>
            </a:pPr>
            <a:r>
              <a:rPr lang="en" sz="2000"/>
              <a:t>Dr. Dahlquist,</a:t>
            </a:r>
            <a:endParaRPr sz="2000"/>
          </a:p>
          <a:p>
            <a:pPr indent="-355600" lvl="0" marL="457200" rtl="0" algn="l">
              <a:spcBef>
                <a:spcPts val="0"/>
              </a:spcBef>
              <a:spcAft>
                <a:spcPts val="0"/>
              </a:spcAft>
              <a:buSzPts val="2000"/>
              <a:buChar char="●"/>
            </a:pPr>
            <a:r>
              <a:rPr lang="en" sz="2000"/>
              <a:t>TA Alice Finton, </a:t>
            </a:r>
            <a:endParaRPr sz="2000"/>
          </a:p>
          <a:p>
            <a:pPr indent="-355600" lvl="0" marL="457200" rtl="0" algn="l">
              <a:spcBef>
                <a:spcPts val="0"/>
              </a:spcBef>
              <a:spcAft>
                <a:spcPts val="0"/>
              </a:spcAft>
              <a:buSzPts val="2000"/>
              <a:buChar char="●"/>
            </a:pPr>
            <a:r>
              <a:rPr lang="en" sz="2000"/>
              <a:t>BIOL 368, </a:t>
            </a:r>
            <a:endParaRPr sz="2000"/>
          </a:p>
          <a:p>
            <a:pPr indent="-355600" lvl="0" marL="457200" rtl="0" algn="l">
              <a:spcBef>
                <a:spcPts val="0"/>
              </a:spcBef>
              <a:spcAft>
                <a:spcPts val="0"/>
              </a:spcAft>
              <a:buSzPts val="2000"/>
              <a:buChar char="●"/>
            </a:pPr>
            <a:r>
              <a:rPr lang="en" sz="2000"/>
              <a:t>t</a:t>
            </a:r>
            <a:r>
              <a:rPr lang="en" sz="2000"/>
              <a:t>he Loyola Marymount University Biology department,</a:t>
            </a:r>
            <a:endParaRPr sz="2000"/>
          </a:p>
          <a:p>
            <a:pPr indent="-355600" lvl="0" marL="457200" rtl="0" algn="l">
              <a:spcBef>
                <a:spcPts val="0"/>
              </a:spcBef>
              <a:spcAft>
                <a:spcPts val="0"/>
              </a:spcAft>
              <a:buSzPts val="2000"/>
              <a:buChar char="●"/>
            </a:pPr>
            <a:r>
              <a:rPr lang="en" sz="2000"/>
              <a:t>a</a:t>
            </a:r>
            <a:r>
              <a:rPr lang="en" sz="2000"/>
              <a:t>nd all the healthcare and essential workers on the frontlines of the pandemic. </a:t>
            </a:r>
            <a:endParaRPr sz="2000"/>
          </a:p>
          <a:p>
            <a:pPr indent="0" lvl="0" marL="0" rtl="0" algn="l">
              <a:spcBef>
                <a:spcPts val="1600"/>
              </a:spcBef>
              <a:spcAft>
                <a:spcPts val="1600"/>
              </a:spcAft>
              <a:buNone/>
            </a:pPr>
            <a:r>
              <a:t/>
            </a:r>
            <a:endParaRPr/>
          </a:p>
        </p:txBody>
      </p:sp>
      <p:pic>
        <p:nvPicPr>
          <p:cNvPr descr="LMU Seaver College (@SeaverLMU) | Twitter" id="194" name="Google Shape;194;p34"/>
          <p:cNvPicPr preferRelativeResize="0"/>
          <p:nvPr/>
        </p:nvPicPr>
        <p:blipFill>
          <a:blip r:embed="rId3">
            <a:alphaModFix/>
          </a:blip>
          <a:stretch>
            <a:fillRect/>
          </a:stretch>
        </p:blipFill>
        <p:spPr>
          <a:xfrm>
            <a:off x="5980825" y="1575175"/>
            <a:ext cx="2571000" cy="25710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References</a:t>
            </a:r>
            <a:endParaRPr b="1">
              <a:solidFill>
                <a:srgbClr val="FF0000"/>
              </a:solidFill>
            </a:endParaRPr>
          </a:p>
        </p:txBody>
      </p:sp>
      <p:sp>
        <p:nvSpPr>
          <p:cNvPr id="200" name="Google Shape;200;p35"/>
          <p:cNvSpPr txBox="1"/>
          <p:nvPr>
            <p:ph idx="1" type="body"/>
          </p:nvPr>
        </p:nvSpPr>
        <p:spPr>
          <a:xfrm>
            <a:off x="311700" y="1017725"/>
            <a:ext cx="8520600" cy="3416400"/>
          </a:xfrm>
          <a:prstGeom prst="rect">
            <a:avLst/>
          </a:prstGeom>
        </p:spPr>
        <p:txBody>
          <a:bodyPr anchorCtr="0" anchor="t" bIns="91425" lIns="91425" spcFirstLastPara="1" rIns="91425" wrap="square" tIns="91425">
            <a:noAutofit/>
          </a:bodyPr>
          <a:lstStyle/>
          <a:p>
            <a:pPr indent="-292100" lvl="0" marL="457200" marR="127000" rtl="0" algn="l">
              <a:spcBef>
                <a:spcPts val="600"/>
              </a:spcBef>
              <a:spcAft>
                <a:spcPts val="0"/>
              </a:spcAft>
              <a:buClr>
                <a:schemeClr val="dk1"/>
              </a:buClr>
              <a:buSzPts val="1000"/>
              <a:buChar char="●"/>
            </a:pPr>
            <a:r>
              <a:rPr lang="en" sz="1000">
                <a:solidFill>
                  <a:srgbClr val="222222"/>
                </a:solidFill>
                <a:highlight>
                  <a:srgbClr val="FFFFFF"/>
                </a:highlight>
              </a:rPr>
              <a:t>Lahm, S. A., Kombila, M., Swanepoel, R., &amp; Barnes, R. F. (2007). Morbidity and mortality of wild animals in relation to outbreaks of Ebola haemorrhagic fever in Gabon, 1994–2003. </a:t>
            </a:r>
            <a:r>
              <a:rPr i="1" lang="en" sz="1000">
                <a:solidFill>
                  <a:srgbClr val="222222"/>
                </a:solidFill>
                <a:highlight>
                  <a:srgbClr val="FFFFFF"/>
                </a:highlight>
              </a:rPr>
              <a:t>Transactions of the Royal Society of Tropical Medicine and Hygiene</a:t>
            </a:r>
            <a:r>
              <a:rPr lang="en" sz="1000">
                <a:solidFill>
                  <a:srgbClr val="222222"/>
                </a:solidFill>
                <a:highlight>
                  <a:srgbClr val="FFFFFF"/>
                </a:highlight>
              </a:rPr>
              <a:t>, </a:t>
            </a:r>
            <a:r>
              <a:rPr i="1" lang="en" sz="1000">
                <a:solidFill>
                  <a:srgbClr val="222222"/>
                </a:solidFill>
                <a:highlight>
                  <a:srgbClr val="FFFFFF"/>
                </a:highlight>
              </a:rPr>
              <a:t>101</a:t>
            </a:r>
            <a:r>
              <a:rPr lang="en" sz="1000">
                <a:solidFill>
                  <a:srgbClr val="222222"/>
                </a:solidFill>
                <a:highlight>
                  <a:srgbClr val="FFFFFF"/>
                </a:highlight>
              </a:rPr>
              <a:t>(1), 64-78.</a:t>
            </a:r>
            <a:endParaRPr sz="1000">
              <a:solidFill>
                <a:srgbClr val="222222"/>
              </a:solidFill>
              <a:highlight>
                <a:srgbClr val="FFFFFF"/>
              </a:highlight>
            </a:endParaRPr>
          </a:p>
          <a:p>
            <a:pPr indent="-292100" lvl="0" marL="457200" marR="127000" rtl="0" algn="l">
              <a:spcBef>
                <a:spcPts val="0"/>
              </a:spcBef>
              <a:spcAft>
                <a:spcPts val="0"/>
              </a:spcAft>
              <a:buClr>
                <a:srgbClr val="222222"/>
              </a:buClr>
              <a:buSzPts val="1000"/>
              <a:buChar char="●"/>
            </a:pPr>
            <a:r>
              <a:rPr lang="en" sz="1000">
                <a:solidFill>
                  <a:srgbClr val="222222"/>
                </a:solidFill>
                <a:highlight>
                  <a:srgbClr val="FFFFFF"/>
                </a:highlight>
              </a:rPr>
              <a:t>Li, W., Zhang, C., Sui, J., Kuhn, J. H., Moore, M. J., Luo, S., ... &amp; Murakami, A. (2005). Receptor and viral determinants of SARS‐coronavirus adaptation to human ACE2. </a:t>
            </a:r>
            <a:r>
              <a:rPr i="1" lang="en" sz="1000">
                <a:solidFill>
                  <a:srgbClr val="222222"/>
                </a:solidFill>
                <a:highlight>
                  <a:srgbClr val="FFFFFF"/>
                </a:highlight>
              </a:rPr>
              <a:t>The EMBO journal</a:t>
            </a:r>
            <a:r>
              <a:rPr lang="en" sz="1000">
                <a:solidFill>
                  <a:srgbClr val="222222"/>
                </a:solidFill>
                <a:highlight>
                  <a:srgbClr val="FFFFFF"/>
                </a:highlight>
              </a:rPr>
              <a:t>, </a:t>
            </a:r>
            <a:r>
              <a:rPr i="1" lang="en" sz="1000">
                <a:solidFill>
                  <a:srgbClr val="222222"/>
                </a:solidFill>
                <a:highlight>
                  <a:srgbClr val="FFFFFF"/>
                </a:highlight>
              </a:rPr>
              <a:t>24</a:t>
            </a:r>
            <a:r>
              <a:rPr lang="en" sz="1000">
                <a:solidFill>
                  <a:srgbClr val="222222"/>
                </a:solidFill>
                <a:highlight>
                  <a:srgbClr val="FFFFFF"/>
                </a:highlight>
              </a:rPr>
              <a:t>(8), 1634-1643.</a:t>
            </a:r>
            <a:endParaRPr sz="1000">
              <a:solidFill>
                <a:srgbClr val="222222"/>
              </a:solidFill>
              <a:highlight>
                <a:srgbClr val="FFFFFF"/>
              </a:highlight>
            </a:endParaRPr>
          </a:p>
          <a:p>
            <a:pPr indent="-292100" lvl="0" marL="457200" marR="127000" rtl="0" algn="l">
              <a:spcBef>
                <a:spcPts val="0"/>
              </a:spcBef>
              <a:spcAft>
                <a:spcPts val="0"/>
              </a:spcAft>
              <a:buClr>
                <a:srgbClr val="222222"/>
              </a:buClr>
              <a:buSzPts val="1000"/>
              <a:buChar char="●"/>
            </a:pPr>
            <a:r>
              <a:rPr lang="en" sz="1000">
                <a:solidFill>
                  <a:srgbClr val="222222"/>
                </a:solidFill>
                <a:highlight>
                  <a:srgbClr val="FFFFFF"/>
                </a:highlight>
              </a:rPr>
              <a:t>Melin, A. D., Janiak, M. C., Marrone, F., Arora, P. S., &amp; Higham, J. P. (2020). Comparative ACE2 variation and primate COVID-19 risk. </a:t>
            </a:r>
            <a:r>
              <a:rPr i="1" lang="en" sz="1000">
                <a:solidFill>
                  <a:srgbClr val="222222"/>
                </a:solidFill>
                <a:highlight>
                  <a:srgbClr val="FFFFFF"/>
                </a:highlight>
              </a:rPr>
              <a:t>bioRxiv</a:t>
            </a:r>
            <a:r>
              <a:rPr lang="en" sz="1000">
                <a:solidFill>
                  <a:srgbClr val="222222"/>
                </a:solidFill>
                <a:highlight>
                  <a:srgbClr val="FFFFFF"/>
                </a:highlight>
              </a:rPr>
              <a:t>.</a:t>
            </a:r>
            <a:endParaRPr sz="1000">
              <a:solidFill>
                <a:srgbClr val="222222"/>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highlight>
                  <a:srgbClr val="FFFFFF"/>
                </a:highlight>
              </a:rPr>
              <a:t>NCBI (2020). PubMed. Retrieved April 25, 2020, from </a:t>
            </a:r>
            <a:r>
              <a:rPr lang="en" sz="1000">
                <a:solidFill>
                  <a:srgbClr val="663366"/>
                </a:solidFill>
                <a:highlight>
                  <a:srgbClr val="FFFFFF"/>
                </a:highlight>
                <a:uFill>
                  <a:noFill/>
                </a:uFill>
                <a:hlinkClick r:id="rId3"/>
              </a:rPr>
              <a:t>https://www.ncbi.nlm.nih.gov/pubmed/9770526</a:t>
            </a:r>
            <a:r>
              <a:rPr lang="en" sz="1000">
                <a:solidFill>
                  <a:schemeClr val="dk1"/>
                </a:solidFill>
                <a:highlight>
                  <a:srgbClr val="FFFFFF"/>
                </a:highlight>
              </a:rPr>
              <a:t>.</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highlight>
                  <a:srgbClr val="FFFFFF"/>
                </a:highlight>
              </a:rPr>
              <a:t>OpenWetWare (2020). BIOL368/20:Week 14. Retrieved April 23, 2020 from </a:t>
            </a:r>
            <a:r>
              <a:rPr lang="en" sz="1000">
                <a:solidFill>
                  <a:srgbClr val="663366"/>
                </a:solidFill>
                <a:highlight>
                  <a:srgbClr val="FFFFFF"/>
                </a:highlight>
                <a:uFill>
                  <a:noFill/>
                </a:uFill>
                <a:hlinkClick r:id="rId4"/>
              </a:rPr>
              <a:t>https://openwetware.org/wiki/BIOL368/S20:Week_14</a:t>
            </a:r>
            <a:r>
              <a:rPr lang="en" sz="1000">
                <a:solidFill>
                  <a:schemeClr val="dk1"/>
                </a:solidFill>
                <a:highlight>
                  <a:srgbClr val="FFFFFF"/>
                </a:highlight>
              </a:rPr>
              <a:t>.</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highlight>
                  <a:srgbClr val="FFFFFF"/>
                </a:highlight>
              </a:rPr>
              <a:t>Phylogeny.fr. (2020) Phylogeny.fr:Home. Retrieved April 25, 2020, from </a:t>
            </a:r>
            <a:r>
              <a:rPr lang="en" sz="1000">
                <a:solidFill>
                  <a:srgbClr val="663366"/>
                </a:solidFill>
                <a:highlight>
                  <a:srgbClr val="FFFFFF"/>
                </a:highlight>
                <a:uFill>
                  <a:noFill/>
                </a:uFill>
                <a:hlinkClick r:id="rId5"/>
              </a:rPr>
              <a:t>http://www.phylogeny.fr/</a:t>
            </a:r>
            <a:r>
              <a:rPr lang="en" sz="1000">
                <a:solidFill>
                  <a:schemeClr val="dk1"/>
                </a:solidFill>
                <a:highlight>
                  <a:srgbClr val="FFFFFF"/>
                </a:highlight>
              </a:rPr>
              <a:t>.</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rgbClr val="222222"/>
                </a:solidFill>
                <a:highlight>
                  <a:srgbClr val="FFFFFF"/>
                </a:highlight>
              </a:rPr>
              <a:t>Rockx, B., Kuiken, T., Herfst, S., Bestebroer, T., Lamers, M. M., Munnink, B. B. O., ... &amp; Schipper, D. (2020). Comparative pathogenesis of COVID-19, MERS, and SARS in a nonhuman primate model. </a:t>
            </a:r>
            <a:r>
              <a:rPr i="1" lang="en" sz="1000">
                <a:solidFill>
                  <a:srgbClr val="222222"/>
                </a:solidFill>
                <a:highlight>
                  <a:srgbClr val="FFFFFF"/>
                </a:highlight>
              </a:rPr>
              <a:t>Science</a:t>
            </a:r>
            <a:r>
              <a:rPr lang="en" sz="1000">
                <a:solidFill>
                  <a:srgbClr val="222222"/>
                </a:solidFill>
                <a:highlight>
                  <a:srgbClr val="FFFFFF"/>
                </a:highlight>
              </a:rPr>
              <a:t>.</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highlight>
                  <a:srgbClr val="FFFFFF"/>
                </a:highlight>
              </a:rPr>
              <a:t>UniProt (2020). UniProtKB results "ace2". Retrieved April 23, 2020 from </a:t>
            </a:r>
            <a:r>
              <a:rPr lang="en" sz="1000">
                <a:solidFill>
                  <a:srgbClr val="663366"/>
                </a:solidFill>
                <a:highlight>
                  <a:srgbClr val="FFFFFF"/>
                </a:highlight>
                <a:uFill>
                  <a:noFill/>
                </a:uFill>
                <a:hlinkClick r:id="rId6"/>
              </a:rPr>
              <a:t>https://www.uniprot.org/uniprot/?query=ace2&amp;sort=score</a:t>
            </a:r>
            <a:r>
              <a:rPr lang="en" sz="1000">
                <a:solidFill>
                  <a:schemeClr val="dk1"/>
                </a:solidFill>
                <a:highlight>
                  <a:srgbClr val="FFFFFF"/>
                </a:highlight>
              </a:rPr>
              <a:t>.</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highlight>
                  <a:srgbClr val="FFFFFF"/>
                </a:highlight>
              </a:rPr>
              <a:t>Yan, R., Zhang, Y., Li, Y., Xia, L., Guo, Y., &amp; Zhou, Q. (2020). Structural basis for the recognition of SARS-CoV-2 by full-length human ACE2. </a:t>
            </a:r>
            <a:r>
              <a:rPr i="1" lang="en" sz="1000">
                <a:solidFill>
                  <a:schemeClr val="dk1"/>
                </a:solidFill>
                <a:highlight>
                  <a:srgbClr val="FFFFFF"/>
                </a:highlight>
              </a:rPr>
              <a:t>Science</a:t>
            </a:r>
            <a:r>
              <a:rPr lang="en" sz="1000">
                <a:solidFill>
                  <a:schemeClr val="dk1"/>
                </a:solidFill>
                <a:highlight>
                  <a:srgbClr val="FFFFFF"/>
                </a:highlight>
              </a:rPr>
              <a:t>, </a:t>
            </a:r>
            <a:r>
              <a:rPr i="1" lang="en" sz="1000">
                <a:solidFill>
                  <a:schemeClr val="dk1"/>
                </a:solidFill>
                <a:highlight>
                  <a:srgbClr val="FFFFFF"/>
                </a:highlight>
              </a:rPr>
              <a:t>367</a:t>
            </a:r>
            <a:r>
              <a:rPr lang="en" sz="1000">
                <a:solidFill>
                  <a:schemeClr val="dk1"/>
                </a:solidFill>
                <a:highlight>
                  <a:srgbClr val="FFFFFF"/>
                </a:highlight>
              </a:rPr>
              <a:t>(6485), 1444-1448. doi: 10.1126/science.abb2762</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highlight>
                  <a:srgbClr val="FFFFFF"/>
                </a:highlight>
              </a:rPr>
              <a:t>Shapovalov, M. V., &amp; Dunbrack, R. L., Jr. (2011). A smoothed backbone-dependent rotamer library for proteins derived from adaptive kernel density estimates and regressions. Structure (London, England : 1993), 19(6), 844-858. doi:10.1016/j.str.2011.03.019</a:t>
            </a:r>
            <a:endParaRPr sz="1000">
              <a:solidFill>
                <a:schemeClr val="dk1"/>
              </a:solidFill>
              <a:highlight>
                <a:srgbClr val="FFFFFF"/>
              </a:highlight>
            </a:endParaRPr>
          </a:p>
          <a:p>
            <a:pPr indent="-292100" lvl="0" marL="457200" marR="127000" rtl="0" algn="l">
              <a:spcBef>
                <a:spcPts val="0"/>
              </a:spcBef>
              <a:spcAft>
                <a:spcPts val="0"/>
              </a:spcAft>
              <a:buClr>
                <a:schemeClr val="dk1"/>
              </a:buClr>
              <a:buSzPts val="1000"/>
              <a:buChar char="●"/>
            </a:pPr>
            <a:r>
              <a:rPr lang="en" sz="1000">
                <a:solidFill>
                  <a:schemeClr val="dk1"/>
                </a:solidFill>
              </a:rPr>
              <a:t>Pettersen, E. F., Goddard, T.D., Huang, C.C., Couch, G.S., Greenblatt, D.M., Meng, E.C., &amp; Ferrin T.E. UCSF Chimera--a visualization system for exploratory research and analysis. </a:t>
            </a:r>
            <a:r>
              <a:rPr i="1" lang="en" sz="1000">
                <a:solidFill>
                  <a:schemeClr val="dk1"/>
                </a:solidFill>
              </a:rPr>
              <a:t>J Comput Chem.</a:t>
            </a:r>
            <a:r>
              <a:rPr lang="en" sz="1000">
                <a:solidFill>
                  <a:schemeClr val="dk1"/>
                </a:solidFill>
              </a:rPr>
              <a:t> 2004 Oct;25(13):1605-12.</a:t>
            </a:r>
            <a:endParaRPr sz="1000">
              <a:solidFill>
                <a:schemeClr val="dk1"/>
              </a:solidFill>
              <a:highlight>
                <a:srgbClr val="FFFFFF"/>
              </a:highlight>
            </a:endParaRPr>
          </a:p>
          <a:p>
            <a:pPr indent="0" lvl="0" marL="457200" marR="127000" rtl="0" algn="l">
              <a:spcBef>
                <a:spcPts val="600"/>
              </a:spcBef>
              <a:spcAft>
                <a:spcPts val="100"/>
              </a:spcAft>
              <a:buNone/>
            </a:pPr>
            <a:r>
              <a:t/>
            </a:r>
            <a:endParaRPr sz="1000">
              <a:solidFill>
                <a:schemeClr val="dk1"/>
              </a:solidFill>
              <a:highlight>
                <a:srgbClr val="FFFFFF"/>
              </a:highligh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2200">
                <a:solidFill>
                  <a:srgbClr val="FF0000"/>
                </a:solidFill>
              </a:rPr>
              <a:t>SARS-CoV-2 binds to the ACE2 receptor tightly in humans. </a:t>
            </a:r>
            <a:endParaRPr b="1" sz="2200">
              <a:solidFill>
                <a:srgbClr val="FF0000"/>
              </a:solidFill>
            </a:endParaRPr>
          </a:p>
          <a:p>
            <a:pPr indent="0" lvl="0" marL="0" rtl="0" algn="l">
              <a:spcBef>
                <a:spcPts val="1600"/>
              </a:spcBef>
              <a:spcAft>
                <a:spcPts val="0"/>
              </a:spcAft>
              <a:buNone/>
            </a:pPr>
            <a:r>
              <a:t/>
            </a:r>
            <a:endParaRPr>
              <a:solidFill>
                <a:srgbClr val="FF0000"/>
              </a:solidFill>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0200" lvl="0" marL="457200" rtl="0" algn="l">
              <a:lnSpc>
                <a:spcPct val="150000"/>
              </a:lnSpc>
              <a:spcBef>
                <a:spcPts val="0"/>
              </a:spcBef>
              <a:spcAft>
                <a:spcPts val="0"/>
              </a:spcAft>
              <a:buSzPts val="1600"/>
              <a:buChar char="●"/>
            </a:pPr>
            <a:r>
              <a:rPr lang="en" sz="1600"/>
              <a:t>As of April 28, 2020, the coronavirus disease 2019 (COVID-19) has resulted in 217,000 deaths worldwide, classifying its spread as a global pandemic (CDC, 2020). </a:t>
            </a:r>
            <a:endParaRPr sz="1600"/>
          </a:p>
          <a:p>
            <a:pPr indent="-330200" lvl="0" marL="457200" rtl="0" algn="l">
              <a:lnSpc>
                <a:spcPct val="150000"/>
              </a:lnSpc>
              <a:spcBef>
                <a:spcPts val="0"/>
              </a:spcBef>
              <a:spcAft>
                <a:spcPts val="0"/>
              </a:spcAft>
              <a:buSzPts val="1600"/>
              <a:buChar char="●"/>
            </a:pPr>
            <a:r>
              <a:rPr lang="en" sz="1600"/>
              <a:t>SARS-CoV-2, the virus that causes COVID-19, binds very tightly to the ACE2 receptor in humans - ten times tighter than SARS-COV (Wrapp </a:t>
            </a:r>
            <a:r>
              <a:rPr i="1" lang="en" sz="1600"/>
              <a:t>et al.</a:t>
            </a:r>
            <a:r>
              <a:rPr lang="en" sz="1600"/>
              <a:t>, 2020).</a:t>
            </a:r>
            <a:endParaRPr sz="1600"/>
          </a:p>
          <a:p>
            <a:pPr indent="-330200" lvl="0" marL="457200" rtl="0" algn="l">
              <a:lnSpc>
                <a:spcPct val="150000"/>
              </a:lnSpc>
              <a:spcBef>
                <a:spcPts val="0"/>
              </a:spcBef>
              <a:spcAft>
                <a:spcPts val="0"/>
              </a:spcAft>
              <a:buSzPts val="1600"/>
              <a:buChar char="●"/>
            </a:pPr>
            <a:r>
              <a:rPr lang="en" sz="1600"/>
              <a:t>There have been reported cases of dogs, cats, and tigers testing positive for the novel coronavirus thus far, but the risk of spread from humans to animals (and vice versa) is very low (OSU, 2020). </a:t>
            </a:r>
            <a:endParaRPr sz="1600"/>
          </a:p>
          <a:p>
            <a:pPr indent="-330200" lvl="0" marL="457200" rtl="0" algn="l">
              <a:lnSpc>
                <a:spcPct val="150000"/>
              </a:lnSpc>
              <a:spcBef>
                <a:spcPts val="0"/>
              </a:spcBef>
              <a:spcAft>
                <a:spcPts val="0"/>
              </a:spcAft>
              <a:buSzPts val="1600"/>
              <a:buChar char="●"/>
            </a:pPr>
            <a:r>
              <a:rPr lang="en" sz="1600"/>
              <a:t>Genetically, humans are most closely related to the great apes; yet, there have been no known cases of contracted COVID-19 in primates other than humans (Craig, 2020).</a:t>
            </a:r>
            <a:endParaRPr sz="1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a:solidFill>
                  <a:srgbClr val="FF0000"/>
                </a:solidFill>
              </a:rPr>
              <a:t>Ultimate Goal</a:t>
            </a:r>
            <a:endParaRPr b="1">
              <a:solidFill>
                <a:srgbClr val="FF0000"/>
              </a:solidFill>
            </a:endParaRPr>
          </a:p>
          <a:p>
            <a:pPr indent="0" lvl="0" marL="0" rtl="0" algn="l">
              <a:spcBef>
                <a:spcPts val="0"/>
              </a:spcBef>
              <a:spcAft>
                <a:spcPts val="0"/>
              </a:spcAft>
              <a:buNone/>
            </a:pPr>
            <a:r>
              <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Compare ACE2 amongst primates in order to further investigate structure-function relationship between ACE2 in humans and SARS-CoV-2 spike protein</a:t>
            </a:r>
            <a:endParaRPr/>
          </a:p>
          <a:p>
            <a:pPr indent="0" lvl="0" marL="457200" rtl="0" algn="l">
              <a:lnSpc>
                <a:spcPct val="115000"/>
              </a:lnSpc>
              <a:spcBef>
                <a:spcPts val="1600"/>
              </a:spcBef>
              <a:spcAft>
                <a:spcPts val="0"/>
              </a:spcAft>
              <a:buNone/>
            </a:pPr>
            <a:r>
              <a:t/>
            </a:r>
            <a:endParaRPr/>
          </a:p>
          <a:p>
            <a:pPr indent="-342900" lvl="0" marL="457200" rtl="0" algn="l">
              <a:lnSpc>
                <a:spcPct val="115000"/>
              </a:lnSpc>
              <a:spcBef>
                <a:spcPts val="1600"/>
              </a:spcBef>
              <a:spcAft>
                <a:spcPts val="0"/>
              </a:spcAft>
              <a:buSzPts val="1800"/>
              <a:buChar char="●"/>
            </a:pPr>
            <a:r>
              <a:rPr lang="en"/>
              <a:t>Determine primates would be susceptible to SARS-CoV-2 based on their ACE2 sequences compared to the human ACE2 gene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Ultimate Goal</a:t>
            </a:r>
            <a:endParaRPr b="1">
              <a:solidFill>
                <a:srgbClr val="FF0000"/>
              </a:solidFill>
            </a:endParaRPr>
          </a:p>
        </p:txBody>
      </p:sp>
      <p:pic>
        <p:nvPicPr>
          <p:cNvPr id="79" name="Google Shape;79;p17"/>
          <p:cNvPicPr preferRelativeResize="0"/>
          <p:nvPr/>
        </p:nvPicPr>
        <p:blipFill>
          <a:blip r:embed="rId3">
            <a:alphaModFix/>
          </a:blip>
          <a:stretch>
            <a:fillRect/>
          </a:stretch>
        </p:blipFill>
        <p:spPr>
          <a:xfrm>
            <a:off x="2076050" y="2842825"/>
            <a:ext cx="1279750" cy="1279750"/>
          </a:xfrm>
          <a:prstGeom prst="rect">
            <a:avLst/>
          </a:prstGeom>
          <a:noFill/>
          <a:ln>
            <a:noFill/>
          </a:ln>
        </p:spPr>
      </p:pic>
      <p:pic>
        <p:nvPicPr>
          <p:cNvPr id="80" name="Google Shape;80;p17"/>
          <p:cNvPicPr preferRelativeResize="0"/>
          <p:nvPr/>
        </p:nvPicPr>
        <p:blipFill>
          <a:blip r:embed="rId4">
            <a:alphaModFix/>
          </a:blip>
          <a:stretch>
            <a:fillRect/>
          </a:stretch>
        </p:blipFill>
        <p:spPr>
          <a:xfrm>
            <a:off x="5475775" y="2654836"/>
            <a:ext cx="1279749" cy="1655739"/>
          </a:xfrm>
          <a:prstGeom prst="rect">
            <a:avLst/>
          </a:prstGeom>
          <a:noFill/>
          <a:ln>
            <a:noFill/>
          </a:ln>
        </p:spPr>
      </p:pic>
      <p:pic>
        <p:nvPicPr>
          <p:cNvPr id="81" name="Google Shape;81;p17"/>
          <p:cNvPicPr preferRelativeResize="0"/>
          <p:nvPr/>
        </p:nvPicPr>
        <p:blipFill>
          <a:blip r:embed="rId5">
            <a:alphaModFix/>
          </a:blip>
          <a:stretch>
            <a:fillRect/>
          </a:stretch>
        </p:blipFill>
        <p:spPr>
          <a:xfrm>
            <a:off x="3742450" y="1434550"/>
            <a:ext cx="1279749" cy="1279749"/>
          </a:xfrm>
          <a:prstGeom prst="rect">
            <a:avLst/>
          </a:prstGeom>
          <a:noFill/>
          <a:ln>
            <a:noFill/>
          </a:ln>
        </p:spPr>
      </p:pic>
      <p:sp>
        <p:nvSpPr>
          <p:cNvPr id="82" name="Google Shape;82;p17"/>
          <p:cNvSpPr txBox="1"/>
          <p:nvPr/>
        </p:nvSpPr>
        <p:spPr>
          <a:xfrm>
            <a:off x="1790125" y="4122575"/>
            <a:ext cx="1851600" cy="269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t>CAAAAGTACCGGTTT</a:t>
            </a:r>
            <a:endParaRPr b="1" sz="1000"/>
          </a:p>
        </p:txBody>
      </p:sp>
      <p:sp>
        <p:nvSpPr>
          <p:cNvPr id="83" name="Google Shape;83;p17"/>
          <p:cNvSpPr txBox="1"/>
          <p:nvPr/>
        </p:nvSpPr>
        <p:spPr>
          <a:xfrm>
            <a:off x="5189850" y="4243225"/>
            <a:ext cx="1851600" cy="19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7"/>
          <p:cNvSpPr txBox="1"/>
          <p:nvPr/>
        </p:nvSpPr>
        <p:spPr>
          <a:xfrm>
            <a:off x="5189850" y="4122575"/>
            <a:ext cx="1851600" cy="269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t>GGCACTCATACATAC</a:t>
            </a:r>
            <a:endParaRPr b="1" sz="1000"/>
          </a:p>
        </p:txBody>
      </p:sp>
      <p:sp>
        <p:nvSpPr>
          <p:cNvPr id="85" name="Google Shape;85;p17"/>
          <p:cNvSpPr txBox="1"/>
          <p:nvPr/>
        </p:nvSpPr>
        <p:spPr>
          <a:xfrm>
            <a:off x="5504850" y="1760900"/>
            <a:ext cx="1221600" cy="95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rgbClr val="FF0000"/>
                </a:solidFill>
              </a:rPr>
              <a:t>✓</a:t>
            </a:r>
            <a:endParaRPr sz="4000">
              <a:solidFill>
                <a:srgbClr val="FF0000"/>
              </a:solidFill>
            </a:endParaRPr>
          </a:p>
        </p:txBody>
      </p:sp>
      <p:sp>
        <p:nvSpPr>
          <p:cNvPr id="86" name="Google Shape;86;p17"/>
          <p:cNvSpPr txBox="1"/>
          <p:nvPr/>
        </p:nvSpPr>
        <p:spPr>
          <a:xfrm>
            <a:off x="2105125" y="1760900"/>
            <a:ext cx="1221600" cy="95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solidFill>
                  <a:srgbClr val="FF0000"/>
                </a:solidFill>
              </a:rPr>
              <a:t>?</a:t>
            </a:r>
            <a:endParaRPr b="1" sz="40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Outline</a:t>
            </a:r>
            <a:endParaRPr b="1">
              <a:solidFill>
                <a:srgbClr val="FF0000"/>
              </a:solidFill>
            </a:endParaRPr>
          </a:p>
        </p:txBody>
      </p:sp>
      <p:sp>
        <p:nvSpPr>
          <p:cNvPr id="92" name="Google Shape;92;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SARS-CoV-2 binds to the ACE2 receptor tightly in humans. </a:t>
            </a:r>
            <a:endParaRPr/>
          </a:p>
          <a:p>
            <a:pPr indent="-342900" lvl="0" marL="457200" rtl="0" algn="l">
              <a:spcBef>
                <a:spcPts val="0"/>
              </a:spcBef>
              <a:spcAft>
                <a:spcPts val="0"/>
              </a:spcAft>
              <a:buSzPts val="1800"/>
              <a:buChar char="●"/>
            </a:pPr>
            <a:r>
              <a:rPr b="1" lang="en"/>
              <a:t>Comparing ACE2 amongst primates may reveal what makes the nucleotide sequence of human ACE2 bind to SARS-CoV-2.</a:t>
            </a:r>
            <a:endParaRPr b="1"/>
          </a:p>
          <a:p>
            <a:pPr indent="-342900" lvl="0" marL="457200" rtl="0" algn="l">
              <a:spcBef>
                <a:spcPts val="0"/>
              </a:spcBef>
              <a:spcAft>
                <a:spcPts val="0"/>
              </a:spcAft>
              <a:buSzPts val="1800"/>
              <a:buChar char="●"/>
            </a:pPr>
            <a:r>
              <a:rPr lang="en"/>
              <a:t>We predicted primates’ susceptibility to SARS-CoV-2 based on sequence analysis of the ACE2 compared to humans, finding that most would be highly susceptible. </a:t>
            </a:r>
            <a:endParaRPr/>
          </a:p>
          <a:p>
            <a:pPr indent="-342900" lvl="0" marL="457200" rtl="0" algn="l">
              <a:spcBef>
                <a:spcPts val="0"/>
              </a:spcBef>
              <a:spcAft>
                <a:spcPts val="0"/>
              </a:spcAft>
              <a:buSzPts val="1800"/>
              <a:buChar char="●"/>
            </a:pPr>
            <a:r>
              <a:rPr lang="en"/>
              <a:t>Altering the protein sequence of hACE2 reveals unfavorably positioned amino acids may reduce SARS-CoV-2 interaction with ACE2 in some primates</a:t>
            </a:r>
            <a:endParaRPr/>
          </a:p>
          <a:p>
            <a:pPr indent="-342900" lvl="0" marL="457200" rtl="0" algn="l">
              <a:spcBef>
                <a:spcPts val="0"/>
              </a:spcBef>
              <a:spcAft>
                <a:spcPts val="0"/>
              </a:spcAft>
              <a:buSzPts val="1800"/>
              <a:buChar char="●"/>
            </a:pPr>
            <a:r>
              <a:rPr lang="en"/>
              <a:t>Other studies have also shown primates’ susceptibility to SARS-CoV-2 and other viruses.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rgbClr val="FF0000"/>
                </a:solidFill>
              </a:rPr>
              <a:t>Compiling primate ACE2 sequences</a:t>
            </a:r>
            <a:endParaRPr b="1">
              <a:solidFill>
                <a:srgbClr val="FF0000"/>
              </a:solidFill>
            </a:endParaRPr>
          </a:p>
        </p:txBody>
      </p:sp>
      <p:sp>
        <p:nvSpPr>
          <p:cNvPr id="98" name="Google Shape;98;p19"/>
          <p:cNvSpPr txBox="1"/>
          <p:nvPr>
            <p:ph idx="1" type="body"/>
          </p:nvPr>
        </p:nvSpPr>
        <p:spPr>
          <a:xfrm>
            <a:off x="311700" y="1152475"/>
            <a:ext cx="8556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solidFill>
                  <a:schemeClr val="dk1"/>
                </a:solidFill>
                <a:highlight>
                  <a:srgbClr val="FFFFFF"/>
                </a:highlight>
              </a:rPr>
              <a:t>Searched on UniProt "ACE2 family" to obtain names of primate species that had known or predicted ACE2 nucleotide sequences. </a:t>
            </a:r>
            <a:endParaRPr>
              <a:solidFill>
                <a:schemeClr val="dk1"/>
              </a:solidFill>
              <a:highlight>
                <a:srgbClr val="FFFFFF"/>
              </a:highlight>
            </a:endParaRPr>
          </a:p>
          <a:p>
            <a:pPr indent="0" lvl="0" marL="457200" rtl="0" algn="l">
              <a:spcBef>
                <a:spcPts val="1600"/>
              </a:spcBef>
              <a:spcAft>
                <a:spcPts val="0"/>
              </a:spcAft>
              <a:buNone/>
            </a:pPr>
            <a:r>
              <a:t/>
            </a:r>
            <a:endParaRPr>
              <a:solidFill>
                <a:schemeClr val="dk1"/>
              </a:solidFill>
              <a:highlight>
                <a:srgbClr val="FFFFFF"/>
              </a:highlight>
            </a:endParaRPr>
          </a:p>
          <a:p>
            <a:pPr indent="-342900" lvl="0" marL="457200" rtl="0" algn="l">
              <a:spcBef>
                <a:spcPts val="1600"/>
              </a:spcBef>
              <a:spcAft>
                <a:spcPts val="0"/>
              </a:spcAft>
              <a:buClr>
                <a:schemeClr val="dk1"/>
              </a:buClr>
              <a:buSzPts val="1800"/>
              <a:buChar char="●"/>
            </a:pPr>
            <a:r>
              <a:rPr lang="en">
                <a:solidFill>
                  <a:schemeClr val="dk1"/>
                </a:solidFill>
                <a:highlight>
                  <a:srgbClr val="FFFFFF"/>
                </a:highlight>
              </a:rPr>
              <a:t>Entered "*species name* ACE2" into NCBI Nucleotide search and downloaded sequences in FASTA format.</a:t>
            </a:r>
            <a:endParaRPr>
              <a:solidFill>
                <a:schemeClr val="dk1"/>
              </a:solidFill>
              <a:highlight>
                <a:srgbClr val="FFFFFF"/>
              </a:highlight>
            </a:endParaRPr>
          </a:p>
          <a:p>
            <a:pPr indent="0" lvl="0" marL="457200" rtl="0" algn="l">
              <a:spcBef>
                <a:spcPts val="600"/>
              </a:spcBef>
              <a:spcAft>
                <a:spcPts val="0"/>
              </a:spcAft>
              <a:buNone/>
            </a:pPr>
            <a:r>
              <a:t/>
            </a:r>
            <a:endParaRPr>
              <a:solidFill>
                <a:schemeClr val="dk1"/>
              </a:solidFill>
              <a:highlight>
                <a:srgbClr val="FFFFFF"/>
              </a:highlight>
            </a:endParaRPr>
          </a:p>
          <a:p>
            <a:pPr indent="-342900" lvl="0" marL="457200" rtl="0" algn="l">
              <a:spcBef>
                <a:spcPts val="600"/>
              </a:spcBef>
              <a:spcAft>
                <a:spcPts val="0"/>
              </a:spcAft>
              <a:buClr>
                <a:schemeClr val="dk1"/>
              </a:buClr>
              <a:buSzPts val="1800"/>
              <a:buChar char="●"/>
            </a:pPr>
            <a:r>
              <a:rPr lang="en">
                <a:solidFill>
                  <a:schemeClr val="dk1"/>
                </a:solidFill>
                <a:highlight>
                  <a:srgbClr val="FFFFFF"/>
                </a:highlight>
              </a:rPr>
              <a:t>Pasted all sixteen ACE2 nucleotide sequences into Phylogeny.fr and generated a phylogenetic tree.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600">
                <a:solidFill>
                  <a:srgbClr val="FF0000"/>
                </a:solidFill>
              </a:rPr>
              <a:t>We chose 15 primate ACE2 sequences to compare with the </a:t>
            </a:r>
            <a:r>
              <a:rPr b="1" i="1" lang="en" sz="2600">
                <a:solidFill>
                  <a:srgbClr val="FF0000"/>
                </a:solidFill>
              </a:rPr>
              <a:t>Homo sapiens</a:t>
            </a:r>
            <a:r>
              <a:rPr b="1" lang="en" sz="2600">
                <a:solidFill>
                  <a:srgbClr val="FF0000"/>
                </a:solidFill>
              </a:rPr>
              <a:t> ACE2 sequence.</a:t>
            </a:r>
            <a:endParaRPr b="1" sz="2600">
              <a:solidFill>
                <a:srgbClr val="FF0000"/>
              </a:solidFill>
            </a:endParaRPr>
          </a:p>
        </p:txBody>
      </p:sp>
      <p:graphicFrame>
        <p:nvGraphicFramePr>
          <p:cNvPr id="104" name="Google Shape;104;p20"/>
          <p:cNvGraphicFramePr/>
          <p:nvPr/>
        </p:nvGraphicFramePr>
        <p:xfrm>
          <a:off x="225025" y="1375650"/>
          <a:ext cx="3000000" cy="3000000"/>
        </p:xfrm>
        <a:graphic>
          <a:graphicData uri="http://schemas.openxmlformats.org/drawingml/2006/table">
            <a:tbl>
              <a:tblPr>
                <a:noFill/>
                <a:tableStyleId>{30936EE9-1EC1-40D3-B7FB-1F90D2AEAB77}</a:tableStyleId>
              </a:tblPr>
              <a:tblGrid>
                <a:gridCol w="4346975"/>
                <a:gridCol w="4260300"/>
              </a:tblGrid>
              <a:tr h="381000">
                <a:tc>
                  <a:txBody>
                    <a:bodyPr/>
                    <a:lstStyle/>
                    <a:p>
                      <a:pPr indent="0" lvl="0" marL="0" rtl="0" algn="l">
                        <a:spcBef>
                          <a:spcPts val="0"/>
                        </a:spcBef>
                        <a:spcAft>
                          <a:spcPts val="0"/>
                        </a:spcAft>
                        <a:buNone/>
                      </a:pPr>
                      <a:r>
                        <a:rPr i="1" lang="en"/>
                        <a:t>Pongo abelii </a:t>
                      </a:r>
                      <a:r>
                        <a:rPr lang="en"/>
                        <a:t>(Sumatran orangutan)</a:t>
                      </a:r>
                      <a:endParaRPr/>
                    </a:p>
                  </a:txBody>
                  <a:tcPr marT="91425" marB="91425" marR="91425" marL="91425"/>
                </a:tc>
                <a:tc>
                  <a:txBody>
                    <a:bodyPr/>
                    <a:lstStyle/>
                    <a:p>
                      <a:pPr indent="0" lvl="0" marL="0" rtl="0" algn="l">
                        <a:spcBef>
                          <a:spcPts val="0"/>
                        </a:spcBef>
                        <a:spcAft>
                          <a:spcPts val="0"/>
                        </a:spcAft>
                        <a:buNone/>
                      </a:pPr>
                      <a:r>
                        <a:rPr i="1" lang="en"/>
                        <a:t>Macaca nemestrina </a:t>
                      </a:r>
                      <a:r>
                        <a:rPr lang="en"/>
                        <a:t>(Southern pig-tailed macaque)</a:t>
                      </a:r>
                      <a:endParaRPr/>
                    </a:p>
                  </a:txBody>
                  <a:tcPr marT="91425" marB="91425" marR="91425" marL="91425"/>
                </a:tc>
              </a:tr>
              <a:tr h="381000">
                <a:tc>
                  <a:txBody>
                    <a:bodyPr/>
                    <a:lstStyle/>
                    <a:p>
                      <a:pPr indent="0" lvl="0" marL="0" rtl="0" algn="l">
                        <a:spcBef>
                          <a:spcPts val="0"/>
                        </a:spcBef>
                        <a:spcAft>
                          <a:spcPts val="0"/>
                        </a:spcAft>
                        <a:buNone/>
                      </a:pPr>
                      <a:r>
                        <a:rPr i="1" lang="en"/>
                        <a:t>Pan troglodytes </a:t>
                      </a:r>
                      <a:r>
                        <a:rPr lang="en"/>
                        <a:t>(Chimpanzee)</a:t>
                      </a:r>
                      <a:endParaRPr/>
                    </a:p>
                  </a:txBody>
                  <a:tcPr marT="91425" marB="91425" marR="91425" marL="91425"/>
                </a:tc>
                <a:tc>
                  <a:txBody>
                    <a:bodyPr/>
                    <a:lstStyle/>
                    <a:p>
                      <a:pPr indent="0" lvl="0" marL="0" rtl="0" algn="l">
                        <a:spcBef>
                          <a:spcPts val="0"/>
                        </a:spcBef>
                        <a:spcAft>
                          <a:spcPts val="0"/>
                        </a:spcAft>
                        <a:buNone/>
                      </a:pPr>
                      <a:r>
                        <a:rPr i="1" lang="en"/>
                        <a:t>Tarsius syrichta </a:t>
                      </a:r>
                      <a:r>
                        <a:rPr lang="en"/>
                        <a:t>(Philippine tarsier)</a:t>
                      </a:r>
                      <a:endParaRPr/>
                    </a:p>
                  </a:txBody>
                  <a:tcPr marT="91425" marB="91425" marR="91425" marL="91425"/>
                </a:tc>
              </a:tr>
              <a:tr h="381000">
                <a:tc>
                  <a:txBody>
                    <a:bodyPr/>
                    <a:lstStyle/>
                    <a:p>
                      <a:pPr indent="0" lvl="0" marL="0" rtl="0" algn="l">
                        <a:spcBef>
                          <a:spcPts val="0"/>
                        </a:spcBef>
                        <a:spcAft>
                          <a:spcPts val="0"/>
                        </a:spcAft>
                        <a:buNone/>
                      </a:pPr>
                      <a:r>
                        <a:rPr i="1" lang="en"/>
                        <a:t>Nomascus leucogenys </a:t>
                      </a:r>
                      <a:br>
                        <a:rPr i="1" lang="en"/>
                      </a:br>
                      <a:r>
                        <a:rPr lang="en"/>
                        <a:t>(Northern white-cheeked gibbon)</a:t>
                      </a:r>
                      <a:endParaRPr/>
                    </a:p>
                  </a:txBody>
                  <a:tcPr marT="91425" marB="91425" marR="91425" marL="91425"/>
                </a:tc>
                <a:tc>
                  <a:txBody>
                    <a:bodyPr/>
                    <a:lstStyle/>
                    <a:p>
                      <a:pPr indent="0" lvl="0" marL="0" rtl="0" algn="l">
                        <a:spcBef>
                          <a:spcPts val="0"/>
                        </a:spcBef>
                        <a:spcAft>
                          <a:spcPts val="0"/>
                        </a:spcAft>
                        <a:buNone/>
                      </a:pPr>
                      <a:r>
                        <a:rPr i="1" lang="en"/>
                        <a:t>Propithecus coquereli </a:t>
                      </a:r>
                      <a:r>
                        <a:rPr lang="en"/>
                        <a:t>(Coquerel's sifaka)</a:t>
                      </a:r>
                      <a:endParaRPr/>
                    </a:p>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i="1" lang="en"/>
                        <a:t>Chlorocebus sabaeus </a:t>
                      </a:r>
                      <a:r>
                        <a:rPr lang="en"/>
                        <a:t>(Green monkey)</a:t>
                      </a:r>
                      <a:endParaRPr/>
                    </a:p>
                  </a:txBody>
                  <a:tcPr marT="91425" marB="91425" marR="91425" marL="91425"/>
                </a:tc>
                <a:tc>
                  <a:txBody>
                    <a:bodyPr/>
                    <a:lstStyle/>
                    <a:p>
                      <a:pPr indent="0" lvl="0" marL="0" rtl="0" algn="l">
                        <a:spcBef>
                          <a:spcPts val="0"/>
                        </a:spcBef>
                        <a:spcAft>
                          <a:spcPts val="0"/>
                        </a:spcAft>
                        <a:buNone/>
                      </a:pPr>
                      <a:r>
                        <a:rPr i="1" lang="en"/>
                        <a:t>Saimiri boliviensis boliviensis </a:t>
                      </a:r>
                      <a:br>
                        <a:rPr i="1" lang="en"/>
                      </a:br>
                      <a:r>
                        <a:rPr lang="en"/>
                        <a:t>(Black-capped squirrel monkey)</a:t>
                      </a:r>
                      <a:endParaRPr/>
                    </a:p>
                  </a:txBody>
                  <a:tcPr marT="91425" marB="91425" marR="91425" marL="91425"/>
                </a:tc>
              </a:tr>
              <a:tr h="381000">
                <a:tc>
                  <a:txBody>
                    <a:bodyPr/>
                    <a:lstStyle/>
                    <a:p>
                      <a:pPr indent="0" lvl="0" marL="0" rtl="0" algn="l">
                        <a:spcBef>
                          <a:spcPts val="0"/>
                        </a:spcBef>
                        <a:spcAft>
                          <a:spcPts val="0"/>
                        </a:spcAft>
                        <a:buNone/>
                      </a:pPr>
                      <a:r>
                        <a:rPr i="1" lang="en"/>
                        <a:t>Macaca fascicularis </a:t>
                      </a:r>
                      <a:r>
                        <a:rPr lang="en"/>
                        <a:t>(Crab-eating macaque)</a:t>
                      </a:r>
                      <a:endParaRPr/>
                    </a:p>
                  </a:txBody>
                  <a:tcPr marT="91425" marB="91425" marR="91425" marL="91425"/>
                </a:tc>
                <a:tc>
                  <a:txBody>
                    <a:bodyPr/>
                    <a:lstStyle/>
                    <a:p>
                      <a:pPr indent="0" lvl="0" marL="0" rtl="0" algn="l">
                        <a:spcBef>
                          <a:spcPts val="0"/>
                        </a:spcBef>
                        <a:spcAft>
                          <a:spcPts val="0"/>
                        </a:spcAft>
                        <a:buNone/>
                      </a:pPr>
                      <a:r>
                        <a:rPr i="1" lang="en"/>
                        <a:t>Aotus nancymaae </a:t>
                      </a:r>
                      <a:r>
                        <a:rPr lang="en"/>
                        <a:t>(Nancy Ma's night monkey)</a:t>
                      </a:r>
                      <a:endParaRPr/>
                    </a:p>
                  </a:txBody>
                  <a:tcPr marT="91425" marB="91425" marR="91425" marL="91425"/>
                </a:tc>
              </a:tr>
              <a:tr h="381000">
                <a:tc>
                  <a:txBody>
                    <a:bodyPr/>
                    <a:lstStyle/>
                    <a:p>
                      <a:pPr indent="0" lvl="0" marL="0" rtl="0" algn="l">
                        <a:spcBef>
                          <a:spcPts val="0"/>
                        </a:spcBef>
                        <a:spcAft>
                          <a:spcPts val="0"/>
                        </a:spcAft>
                        <a:buNone/>
                      </a:pPr>
                      <a:r>
                        <a:rPr i="1" lang="en"/>
                        <a:t>Pan paniscus </a:t>
                      </a:r>
                      <a:r>
                        <a:rPr lang="en"/>
                        <a:t>(Bonobo)</a:t>
                      </a:r>
                      <a:endParaRPr/>
                    </a:p>
                  </a:txBody>
                  <a:tcPr marT="91425" marB="91425" marR="91425" marL="91425"/>
                </a:tc>
                <a:tc>
                  <a:txBody>
                    <a:bodyPr/>
                    <a:lstStyle/>
                    <a:p>
                      <a:pPr indent="0" lvl="0" marL="0" rtl="0" algn="l">
                        <a:spcBef>
                          <a:spcPts val="0"/>
                        </a:spcBef>
                        <a:spcAft>
                          <a:spcPts val="0"/>
                        </a:spcAft>
                        <a:buNone/>
                      </a:pPr>
                      <a:r>
                        <a:rPr i="1" lang="en"/>
                        <a:t>Rhinopithecus bieti </a:t>
                      </a:r>
                      <a:r>
                        <a:rPr lang="en"/>
                        <a:t>(Black snub-nosed monkey)</a:t>
                      </a:r>
                      <a:endParaRPr/>
                    </a:p>
                  </a:txBody>
                  <a:tcPr marT="91425" marB="91425" marR="91425" marL="91425"/>
                </a:tc>
              </a:tr>
              <a:tr h="381000">
                <a:tc>
                  <a:txBody>
                    <a:bodyPr/>
                    <a:lstStyle/>
                    <a:p>
                      <a:pPr indent="0" lvl="0" marL="0" rtl="0" algn="l">
                        <a:spcBef>
                          <a:spcPts val="0"/>
                        </a:spcBef>
                        <a:spcAft>
                          <a:spcPts val="0"/>
                        </a:spcAft>
                        <a:buNone/>
                      </a:pPr>
                      <a:r>
                        <a:rPr i="1" lang="en"/>
                        <a:t>Papio anubis </a:t>
                      </a:r>
                      <a:r>
                        <a:rPr lang="en"/>
                        <a:t>(Olive baboon)</a:t>
                      </a:r>
                      <a:endParaRPr/>
                    </a:p>
                  </a:txBody>
                  <a:tcPr marT="91425" marB="91425" marR="91425" marL="91425"/>
                </a:tc>
                <a:tc>
                  <a:txBody>
                    <a:bodyPr/>
                    <a:lstStyle/>
                    <a:p>
                      <a:pPr indent="0" lvl="0" marL="0" rtl="0" algn="l">
                        <a:spcBef>
                          <a:spcPts val="0"/>
                        </a:spcBef>
                        <a:spcAft>
                          <a:spcPts val="0"/>
                        </a:spcAft>
                        <a:buNone/>
                      </a:pPr>
                      <a:r>
                        <a:rPr i="1" lang="en"/>
                        <a:t>Macaca mulatta </a:t>
                      </a:r>
                      <a:r>
                        <a:rPr lang="en"/>
                        <a:t>(Rhesus macaque)</a:t>
                      </a:r>
                      <a:endParaRPr/>
                    </a:p>
                  </a:txBody>
                  <a:tcPr marT="91425" marB="91425" marR="91425" marL="91425"/>
                </a:tc>
              </a:tr>
              <a:tr h="396200">
                <a:tc>
                  <a:txBody>
                    <a:bodyPr/>
                    <a:lstStyle/>
                    <a:p>
                      <a:pPr indent="0" lvl="0" marL="0" rtl="0" algn="l">
                        <a:spcBef>
                          <a:spcPts val="0"/>
                        </a:spcBef>
                        <a:spcAft>
                          <a:spcPts val="0"/>
                        </a:spcAft>
                        <a:buNone/>
                      </a:pPr>
                      <a:r>
                        <a:rPr i="1" lang="en"/>
                        <a:t>Rhinopithecus roxellana </a:t>
                      </a:r>
                      <a:br>
                        <a:rPr i="1" lang="en"/>
                      </a:br>
                      <a:r>
                        <a:rPr lang="en"/>
                        <a:t>(Golden snub-nosed monkey)</a:t>
                      </a:r>
                      <a:endParaRPr/>
                    </a:p>
                  </a:txBody>
                  <a:tcPr marT="91425" marB="91425" marR="91425" marL="91425"/>
                </a:tc>
                <a:tc>
                  <a:txBody>
                    <a:bodyPr/>
                    <a:lstStyle/>
                    <a:p>
                      <a:pPr indent="0" lvl="0" marL="0" rtl="0" algn="l">
                        <a:spcBef>
                          <a:spcPts val="0"/>
                        </a:spcBef>
                        <a:spcAft>
                          <a:spcPts val="0"/>
                        </a:spcAft>
                        <a:buNone/>
                      </a:pPr>
                      <a:r>
                        <a:t/>
                      </a:r>
                      <a:endParaRPr i="1"/>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FF0000"/>
                </a:solidFill>
              </a:rPr>
              <a:t>Phylogenetic tree shows humans are most similar to gorillas, chimpanzees, and orangutans.</a:t>
            </a:r>
            <a:endParaRPr b="1" sz="2400">
              <a:solidFill>
                <a:srgbClr val="FF0000"/>
              </a:solidFill>
            </a:endParaRPr>
          </a:p>
        </p:txBody>
      </p:sp>
      <p:pic>
        <p:nvPicPr>
          <p:cNvPr id="110" name="Google Shape;110;p21"/>
          <p:cNvPicPr preferRelativeResize="0"/>
          <p:nvPr/>
        </p:nvPicPr>
        <p:blipFill rotWithShape="1">
          <a:blip r:embed="rId3">
            <a:alphaModFix/>
          </a:blip>
          <a:srcRect b="0" l="0" r="15796" t="0"/>
          <a:stretch/>
        </p:blipFill>
        <p:spPr>
          <a:xfrm>
            <a:off x="850650" y="1517800"/>
            <a:ext cx="7442700" cy="30836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